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4505" r:id="rId2"/>
    <p:sldMasterId id="2147484521" r:id="rId3"/>
  </p:sldMasterIdLst>
  <p:notesMasterIdLst>
    <p:notesMasterId r:id="rId32"/>
  </p:notesMasterIdLst>
  <p:handoutMasterIdLst>
    <p:handoutMasterId r:id="rId33"/>
  </p:handoutMasterIdLst>
  <p:sldIdLst>
    <p:sldId id="709" r:id="rId4"/>
    <p:sldId id="3086" r:id="rId5"/>
    <p:sldId id="5134" r:id="rId6"/>
    <p:sldId id="5137" r:id="rId7"/>
    <p:sldId id="779" r:id="rId8"/>
    <p:sldId id="5135" r:id="rId9"/>
    <p:sldId id="3059" r:id="rId10"/>
    <p:sldId id="3071" r:id="rId11"/>
    <p:sldId id="3072" r:id="rId12"/>
    <p:sldId id="3076" r:id="rId13"/>
    <p:sldId id="3057" r:id="rId14"/>
    <p:sldId id="3079" r:id="rId15"/>
    <p:sldId id="3058" r:id="rId16"/>
    <p:sldId id="3084" r:id="rId17"/>
    <p:sldId id="852" r:id="rId18"/>
    <p:sldId id="3049" r:id="rId19"/>
    <p:sldId id="3050" r:id="rId20"/>
    <p:sldId id="5081" r:id="rId21"/>
    <p:sldId id="5086" r:id="rId22"/>
    <p:sldId id="5088" r:id="rId23"/>
    <p:sldId id="3177" r:id="rId24"/>
    <p:sldId id="5092" r:id="rId25"/>
    <p:sldId id="5136" r:id="rId26"/>
    <p:sldId id="3069" r:id="rId27"/>
    <p:sldId id="273" r:id="rId28"/>
    <p:sldId id="263" r:id="rId29"/>
    <p:sldId id="3089" r:id="rId30"/>
    <p:sldId id="3061" r:id="rId31"/>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51">
          <p15:clr>
            <a:srgbClr val="A4A3A4"/>
          </p15:clr>
        </p15:guide>
        <p15:guide id="2" orient="horz" pos="381">
          <p15:clr>
            <a:srgbClr val="A4A3A4"/>
          </p15:clr>
        </p15:guide>
        <p15:guide id="3" orient="horz" pos="1735">
          <p15:clr>
            <a:srgbClr val="A4A3A4"/>
          </p15:clr>
        </p15:guide>
        <p15:guide id="4" orient="horz" pos="122">
          <p15:clr>
            <a:srgbClr val="A4A3A4"/>
          </p15:clr>
        </p15:guide>
        <p15:guide id="5" pos="5464">
          <p15:clr>
            <a:srgbClr val="A4A3A4"/>
          </p15:clr>
        </p15:guide>
        <p15:guide id="6" pos="2617">
          <p15:clr>
            <a:srgbClr val="A4A3A4"/>
          </p15:clr>
        </p15:guide>
        <p15:guide id="7" pos="32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732FD"/>
    <a:srgbClr val="181EE7"/>
    <a:srgbClr val="0FF01D"/>
    <a:srgbClr val="9E5B0D"/>
    <a:srgbClr val="D5BBB9"/>
    <a:srgbClr val="D47B11"/>
    <a:srgbClr val="FF7F71"/>
    <a:srgbClr val="FFD475"/>
    <a:srgbClr val="9BFF9B"/>
    <a:srgbClr val="FFB0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6" autoAdjust="0"/>
    <p:restoredTop sz="75856" autoAdjust="0"/>
  </p:normalViewPr>
  <p:slideViewPr>
    <p:cSldViewPr snapToGrid="0">
      <p:cViewPr varScale="1">
        <p:scale>
          <a:sx n="138" d="100"/>
          <a:sy n="138" d="100"/>
        </p:scale>
        <p:origin x="2152" y="168"/>
      </p:cViewPr>
      <p:guideLst>
        <p:guide orient="horz" pos="251"/>
        <p:guide orient="horz" pos="381"/>
        <p:guide orient="horz" pos="1735"/>
        <p:guide orient="horz" pos="122"/>
        <p:guide pos="5464"/>
        <p:guide pos="2617"/>
        <p:guide pos="3208"/>
      </p:guideLst>
    </p:cSldViewPr>
  </p:slideViewPr>
  <p:outlineViewPr>
    <p:cViewPr>
      <p:scale>
        <a:sx n="33" d="100"/>
        <a:sy n="33" d="100"/>
      </p:scale>
      <p:origin x="0" y="-616"/>
    </p:cViewPr>
  </p:outlineViewPr>
  <p:notesTextViewPr>
    <p:cViewPr>
      <p:scale>
        <a:sx n="100" d="100"/>
        <a:sy n="100" d="100"/>
      </p:scale>
      <p:origin x="0" y="0"/>
    </p:cViewPr>
  </p:notesTextViewPr>
  <p:sorterViewPr>
    <p:cViewPr>
      <p:scale>
        <a:sx n="110" d="100"/>
        <a:sy n="110" d="100"/>
      </p:scale>
      <p:origin x="0" y="0"/>
    </p:cViewPr>
  </p:sorterViewPr>
  <p:notesViewPr>
    <p:cSldViewPr snapToGrid="0">
      <p:cViewPr varScale="1">
        <p:scale>
          <a:sx n="102" d="100"/>
          <a:sy n="102" d="100"/>
        </p:scale>
        <p:origin x="4312"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19459" name="Rectangle 3"/>
          <p:cNvSpPr>
            <a:spLocks noGrp="1" noChangeArrowheads="1"/>
          </p:cNvSpPr>
          <p:nvPr>
            <p:ph type="dt" sz="quarter"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US"/>
          </a:p>
        </p:txBody>
      </p:sp>
      <p:sp>
        <p:nvSpPr>
          <p:cNvPr id="19460" name="Rectangle 4"/>
          <p:cNvSpPr>
            <a:spLocks noGrp="1" noChangeArrowheads="1"/>
          </p:cNvSpPr>
          <p:nvPr>
            <p:ph type="ftr" sz="quarter" idx="2"/>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19461" name="Rectangle 5"/>
          <p:cNvSpPr>
            <a:spLocks noGrp="1" noChangeArrowheads="1"/>
          </p:cNvSpPr>
          <p:nvPr>
            <p:ph type="sldNum" sz="quarter" idx="3"/>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02" charset="-128"/>
                <a:cs typeface="+mn-cs"/>
              </a:defRPr>
            </a:lvl1pPr>
          </a:lstStyle>
          <a:p>
            <a:pPr>
              <a:defRPr/>
            </a:pPr>
            <a:fld id="{0C720CC7-ED2A-48FD-BEFC-3BFBF572A639}" type="slidenum">
              <a:rPr lang="en-US"/>
              <a:pPr>
                <a:defRPr/>
              </a:pPr>
              <a:t>‹#›</a:t>
            </a:fld>
            <a:endParaRPr lang="en-US"/>
          </a:p>
        </p:txBody>
      </p:sp>
    </p:spTree>
    <p:extLst>
      <p:ext uri="{BB962C8B-B14F-4D97-AF65-F5344CB8AC3E}">
        <p14:creationId xmlns:p14="http://schemas.microsoft.com/office/powerpoint/2010/main" val="1088667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Arial" charset="0"/>
                <a:ea typeface="ＭＳ Ｐゴシック" pitchFamily="-102" charset="-128"/>
                <a:cs typeface="+mn-cs"/>
              </a:defRPr>
            </a:lvl1pPr>
          </a:lstStyle>
          <a:p>
            <a:pPr>
              <a:defRPr/>
            </a:pPr>
            <a:fld id="{7D8317EB-99AF-4CAA-ADE4-8E8100A834CD}" type="slidenum">
              <a:rPr lang="en-US"/>
              <a:pPr>
                <a:defRPr/>
              </a:pPr>
              <a:t>‹#›</a:t>
            </a:fld>
            <a:endParaRPr lang="en-US"/>
          </a:p>
        </p:txBody>
      </p:sp>
    </p:spTree>
    <p:extLst>
      <p:ext uri="{BB962C8B-B14F-4D97-AF65-F5344CB8AC3E}">
        <p14:creationId xmlns:p14="http://schemas.microsoft.com/office/powerpoint/2010/main" val="16450896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34" charset="-128"/>
        <a:cs typeface="ＭＳ Ｐゴシック" pitchFamily="34" charset="-128"/>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34" charset="-128"/>
        <a:cs typeface="ＭＳ Ｐゴシック" pitchFamily="34" charset="-128"/>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34" charset="-128"/>
        <a:cs typeface="ＭＳ Ｐゴシック" pitchFamily="34" charset="-128"/>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34" charset="-128"/>
        <a:cs typeface="ＭＳ Ｐゴシック" pitchFamily="34" charset="-128"/>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1</a:t>
            </a:fld>
            <a:endParaRPr lang="en-US"/>
          </a:p>
        </p:txBody>
      </p:sp>
    </p:spTree>
    <p:extLst>
      <p:ext uri="{BB962C8B-B14F-4D97-AF65-F5344CB8AC3E}">
        <p14:creationId xmlns:p14="http://schemas.microsoft.com/office/powerpoint/2010/main" val="4210137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l-PL" sz="1200" b="1" kern="1200" dirty="0">
                <a:solidFill>
                  <a:schemeClr val="tx1"/>
                </a:solidFill>
                <a:effectLst/>
                <a:latin typeface="Arial" charset="0"/>
                <a:ea typeface="ＭＳ Ｐゴシック" pitchFamily="34" charset="-128"/>
                <a:cs typeface="ＭＳ Ｐゴシック" charset="0"/>
              </a:rPr>
              <a:t>University of Wyoming, </a:t>
            </a:r>
            <a:r>
              <a:rPr lang="pl-PL" sz="1200" b="1" kern="1200" dirty="0" err="1">
                <a:solidFill>
                  <a:schemeClr val="tx1"/>
                </a:solidFill>
                <a:effectLst/>
                <a:latin typeface="Arial" charset="0"/>
                <a:ea typeface="ＭＳ Ｐゴシック" pitchFamily="34" charset="-128"/>
                <a:cs typeface="ＭＳ Ｐゴシック" charset="0"/>
              </a:rPr>
              <a:t>Cornell</a:t>
            </a:r>
            <a:r>
              <a:rPr lang="pl-PL" sz="1200" b="1" kern="1200" dirty="0">
                <a:solidFill>
                  <a:schemeClr val="tx1"/>
                </a:solidFill>
                <a:effectLst/>
                <a:latin typeface="Arial" charset="0"/>
                <a:ea typeface="ＭＳ Ｐゴシック" pitchFamily="34" charset="-128"/>
                <a:cs typeface="ＭＳ Ｐゴシック" charset="0"/>
              </a:rPr>
              <a:t> University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 sz="1200" kern="1200" dirty="0">
              <a:solidFill>
                <a:schemeClr val="tx1"/>
              </a:solidFill>
              <a:effectLst/>
              <a:latin typeface="Arial" charset="0"/>
              <a:ea typeface="ＭＳ Ｐゴシック" pitchFamily="34" charset="-128"/>
              <a:cs typeface="ＭＳ Ｐゴシック"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 sz="1200" kern="1200" dirty="0">
                <a:solidFill>
                  <a:schemeClr val="tx1"/>
                </a:solidFill>
                <a:effectLst/>
                <a:latin typeface="Arial" charset="0"/>
                <a:ea typeface="ＭＳ Ｐゴシック" pitchFamily="34" charset="-128"/>
                <a:cs typeface="ＭＳ Ｐゴシック" charset="0"/>
              </a:rPr>
              <a:t>https://</a:t>
            </a:r>
            <a:r>
              <a:rPr lang="en" sz="1200" kern="1200" dirty="0" err="1">
                <a:solidFill>
                  <a:schemeClr val="tx1"/>
                </a:solidFill>
                <a:effectLst/>
                <a:latin typeface="Arial" charset="0"/>
                <a:ea typeface="ＭＳ Ｐゴシック" pitchFamily="34" charset="-128"/>
                <a:cs typeface="ＭＳ Ｐゴシック" charset="0"/>
              </a:rPr>
              <a:t>arxiv.org</a:t>
            </a:r>
            <a:r>
              <a:rPr lang="en" sz="1200" kern="1200" dirty="0">
                <a:solidFill>
                  <a:schemeClr val="tx1"/>
                </a:solidFill>
                <a:effectLst/>
                <a:latin typeface="Arial" charset="0"/>
                <a:ea typeface="ＭＳ Ｐゴシック" pitchFamily="34" charset="-128"/>
                <a:cs typeface="ＭＳ Ｐゴシック" charset="0"/>
              </a:rPr>
              <a:t>/abs/1412.1897</a:t>
            </a:r>
            <a:endParaRPr lang="en-US" dirty="0"/>
          </a:p>
          <a:p>
            <a:r>
              <a:rPr lang="en" sz="1200" kern="1200" dirty="0">
                <a:solidFill>
                  <a:schemeClr val="tx1"/>
                </a:solidFill>
                <a:effectLst/>
                <a:latin typeface="Arial" charset="0"/>
                <a:ea typeface="ＭＳ Ｐゴシック" pitchFamily="34" charset="-128"/>
                <a:cs typeface="ＭＳ Ｐゴシック" charset="0"/>
              </a:rPr>
              <a:t>Why do adversarial examples exist?</a:t>
            </a:r>
          </a:p>
          <a:p>
            <a:r>
              <a:rPr lang="en" sz="1200" kern="1200" dirty="0">
                <a:solidFill>
                  <a:schemeClr val="tx1"/>
                </a:solidFill>
                <a:effectLst/>
                <a:latin typeface="Arial" charset="0"/>
                <a:ea typeface="ＭＳ Ｐゴシック" pitchFamily="34" charset="-128"/>
                <a:cs typeface="ＭＳ Ｐゴシック" charset="0"/>
              </a:rPr>
              <a:t>Fooling images:</a:t>
            </a:r>
          </a:p>
          <a:p>
            <a:r>
              <a:rPr lang="en" sz="1200" kern="1200" dirty="0">
                <a:solidFill>
                  <a:schemeClr val="tx1"/>
                </a:solidFill>
                <a:effectLst/>
                <a:latin typeface="Arial" charset="0"/>
                <a:ea typeface="ＭＳ Ｐゴシック" pitchFamily="34" charset="-128"/>
                <a:cs typeface="ＭＳ Ｐゴシック" charset="0"/>
              </a:rPr>
              <a:t>• DNNs don’t learn actually to recognize e.g. a </a:t>
            </a:r>
            <a:r>
              <a:rPr lang="en" sz="1200" kern="1200" dirty="0" err="1">
                <a:solidFill>
                  <a:schemeClr val="tx1"/>
                </a:solidFill>
                <a:effectLst/>
                <a:latin typeface="Arial" charset="0"/>
                <a:ea typeface="ＭＳ Ｐゴシック" pitchFamily="34" charset="-128"/>
                <a:cs typeface="ＭＳ Ｐゴシック" charset="0"/>
              </a:rPr>
              <a:t>schoolbus</a:t>
            </a:r>
            <a:r>
              <a:rPr lang="en" sz="1200" kern="1200" dirty="0">
                <a:solidFill>
                  <a:schemeClr val="tx1"/>
                </a:solidFill>
                <a:effectLst/>
                <a:latin typeface="Arial" charset="0"/>
                <a:ea typeface="ＭＳ Ｐゴシック" pitchFamily="34" charset="-128"/>
                <a:cs typeface="ＭＳ Ｐゴシック" charset="0"/>
              </a:rPr>
              <a:t>, but to discriminate it from any other object in the training set.</a:t>
            </a:r>
          </a:p>
          <a:p>
            <a:r>
              <a:rPr lang="en" sz="1200" kern="1200" dirty="0">
                <a:solidFill>
                  <a:schemeClr val="tx1"/>
                </a:solidFill>
                <a:effectLst/>
                <a:latin typeface="Arial" charset="0"/>
                <a:ea typeface="ＭＳ Ｐゴシック" pitchFamily="34" charset="-128"/>
                <a:cs typeface="ＭＳ Ｐゴシック" charset="0"/>
              </a:rPr>
              <a:t>[Nguyen et al., 2014. Deep Neural Networks are Easily Fooled: High Confidence Predictions</a:t>
            </a:r>
          </a:p>
          <a:p>
            <a:r>
              <a:rPr lang="en" sz="1200" kern="1200" dirty="0">
                <a:solidFill>
                  <a:schemeClr val="tx1"/>
                </a:solidFill>
                <a:effectLst/>
                <a:latin typeface="Arial" charset="0"/>
                <a:ea typeface="ＭＳ Ｐゴシック" pitchFamily="34" charset="-128"/>
                <a:cs typeface="ＭＳ Ｐゴシック" charset="0"/>
              </a:rPr>
              <a:t>for Unrecognizable Images. https://</a:t>
            </a:r>
            <a:r>
              <a:rPr lang="en" sz="1200" kern="1200" dirty="0" err="1">
                <a:solidFill>
                  <a:schemeClr val="tx1"/>
                </a:solidFill>
                <a:effectLst/>
                <a:latin typeface="Arial" charset="0"/>
                <a:ea typeface="ＭＳ Ｐゴシック" pitchFamily="34" charset="-128"/>
                <a:cs typeface="ＭＳ Ｐゴシック" charset="0"/>
              </a:rPr>
              <a:t>arxiv.org</a:t>
            </a:r>
            <a:r>
              <a:rPr lang="en" sz="1200" kern="1200" dirty="0">
                <a:solidFill>
                  <a:schemeClr val="tx1"/>
                </a:solidFill>
                <a:effectLst/>
                <a:latin typeface="Arial" charset="0"/>
                <a:ea typeface="ＭＳ Ｐゴシック" pitchFamily="34" charset="-128"/>
                <a:cs typeface="ＭＳ Ｐゴシック" charset="0"/>
              </a:rPr>
              <a:t>/abs/1412.1897]</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12</a:t>
            </a:fld>
            <a:endParaRPr lang="en-US"/>
          </a:p>
        </p:txBody>
      </p:sp>
    </p:spTree>
    <p:extLst>
      <p:ext uri="{BB962C8B-B14F-4D97-AF65-F5344CB8AC3E}">
        <p14:creationId xmlns:p14="http://schemas.microsoft.com/office/powerpoint/2010/main" val="351617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www.cleverhans.io</a:t>
            </a:r>
            <a:r>
              <a:rPr lang="en-US" dirty="0"/>
              <a:t>/security/privacy/ml/2016/12/16/breaking-things-is-</a:t>
            </a:r>
            <a:r>
              <a:rPr lang="en-US" dirty="0" err="1"/>
              <a:t>easy.html</a:t>
            </a:r>
            <a:endParaRPr lang="en-US" dirty="0"/>
          </a:p>
          <a:p>
            <a:endParaRPr lang="en-US" dirty="0"/>
          </a:p>
          <a:p>
            <a:endParaRPr lang="en-US" dirty="0"/>
          </a:p>
          <a:p>
            <a:r>
              <a:rPr lang="en-US" dirty="0"/>
              <a:t>The two referenced papers are well known research examples of adversarial</a:t>
            </a:r>
            <a:r>
              <a:rPr lang="en-US" baseline="0" dirty="0"/>
              <a:t> attack.</a:t>
            </a:r>
          </a:p>
          <a:p>
            <a:endParaRPr lang="en-US" baseline="0" dirty="0"/>
          </a:p>
          <a:p>
            <a:r>
              <a:rPr lang="en-US" baseline="0" dirty="0"/>
              <a:t>In the evasion attack done by Google researchers, a panda image is mixed with a special perturbation image to confound the image classifier in a trained convolutional neural network.   In the original work, the classifier with high confidence classified the perturbed panda image as a gibbon, shown above as a </a:t>
            </a:r>
            <a:r>
              <a:rPr lang="en-US" baseline="0" dirty="0" err="1"/>
              <a:t>chipmonk</a:t>
            </a:r>
            <a:r>
              <a:rPr lang="en-US" baseline="0" dirty="0"/>
              <a:t>.</a:t>
            </a:r>
          </a:p>
          <a:p>
            <a:endParaRPr lang="en-US" baseline="0" dirty="0"/>
          </a:p>
          <a:p>
            <a:r>
              <a:rPr lang="en-US" baseline="0" dirty="0"/>
              <a:t>In the poison attack, NYU researchers trained a neural network with a backdoor trigger that cause a complete misclassification.  In this case, the trigger was a yellow Post-It note.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13</a:t>
            </a:fld>
            <a:endParaRPr lang="en-US"/>
          </a:p>
        </p:txBody>
      </p:sp>
    </p:spTree>
    <p:extLst>
      <p:ext uri="{BB962C8B-B14F-4D97-AF65-F5344CB8AC3E}">
        <p14:creationId xmlns:p14="http://schemas.microsoft.com/office/powerpoint/2010/main" val="4033939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pl-PL" sz="1200" b="1" kern="1200" dirty="0" err="1">
                <a:solidFill>
                  <a:schemeClr val="tx1"/>
                </a:solidFill>
                <a:effectLst/>
                <a:latin typeface="Arial" charset="0"/>
                <a:ea typeface="ＭＳ Ｐゴシック" pitchFamily="34" charset="-128"/>
                <a:cs typeface="ＭＳ Ｐゴシック" charset="0"/>
              </a:rPr>
              <a:t>Carnegie</a:t>
            </a:r>
            <a:r>
              <a:rPr lang="pl-PL" sz="1200" b="1" kern="1200" dirty="0">
                <a:solidFill>
                  <a:schemeClr val="tx1"/>
                </a:solidFill>
                <a:effectLst/>
                <a:latin typeface="Arial" charset="0"/>
                <a:ea typeface="ＭＳ Ｐゴシック" pitchFamily="34" charset="-128"/>
                <a:cs typeface="ＭＳ Ｐゴシック" charset="0"/>
              </a:rPr>
              <a:t> </a:t>
            </a:r>
            <a:r>
              <a:rPr lang="pl-PL" sz="1200" b="1" kern="1200" dirty="0" err="1">
                <a:solidFill>
                  <a:schemeClr val="tx1"/>
                </a:solidFill>
                <a:effectLst/>
                <a:latin typeface="Arial" charset="0"/>
                <a:ea typeface="ＭＳ Ｐゴシック" pitchFamily="34" charset="-128"/>
                <a:cs typeface="ＭＳ Ｐゴシック" charset="0"/>
              </a:rPr>
              <a:t>Mellon</a:t>
            </a:r>
            <a:r>
              <a:rPr lang="pl-PL" sz="1200" b="1" kern="1200" dirty="0">
                <a:solidFill>
                  <a:schemeClr val="tx1"/>
                </a:solidFill>
                <a:effectLst/>
                <a:latin typeface="Arial" charset="0"/>
                <a:ea typeface="ＭＳ Ｐゴシック" pitchFamily="34" charset="-128"/>
                <a:cs typeface="ＭＳ Ｐゴシック" charset="0"/>
              </a:rPr>
              <a:t> University </a:t>
            </a: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www.archive.ece.cmu.edu</a:t>
            </a:r>
            <a:r>
              <a:rPr lang="en-US" dirty="0"/>
              <a:t>/~</a:t>
            </a:r>
            <a:r>
              <a:rPr lang="en-US" dirty="0" err="1"/>
              <a:t>lbauer</a:t>
            </a:r>
            <a:r>
              <a:rPr lang="en-US" dirty="0"/>
              <a:t>/papers/2016/ccs2016-face-recognition.pdf</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14</a:t>
            </a:fld>
            <a:endParaRPr lang="en-US"/>
          </a:p>
        </p:txBody>
      </p:sp>
    </p:spTree>
    <p:extLst>
      <p:ext uri="{BB962C8B-B14F-4D97-AF65-F5344CB8AC3E}">
        <p14:creationId xmlns:p14="http://schemas.microsoft.com/office/powerpoint/2010/main" val="2359554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www.ibm.com</a:t>
            </a:r>
            <a:r>
              <a:rPr lang="en-US" dirty="0"/>
              <a:t>/blogs/research/2018/02/mitigating-bias-</a:t>
            </a:r>
            <a:r>
              <a:rPr lang="en-US" dirty="0" err="1"/>
              <a:t>ai</a:t>
            </a:r>
            <a:r>
              <a:rPr lang="en-US" dirty="0"/>
              <a:t>-models/</a:t>
            </a:r>
          </a:p>
          <a:p>
            <a:endParaRPr lang="en-US" dirty="0"/>
          </a:p>
          <a:p>
            <a:r>
              <a:rPr lang="en-US" dirty="0"/>
              <a:t>//   https://</a:t>
            </a:r>
            <a:r>
              <a:rPr lang="en-US" dirty="0" err="1"/>
              <a:t>www.media.mit.edu</a:t>
            </a:r>
            <a:r>
              <a:rPr lang="en-US" dirty="0"/>
              <a:t>/articles/study-finds-gender-and-skin-type-bias-in-commercial-artificial-intelligence-systems/</a:t>
            </a:r>
          </a:p>
          <a:p>
            <a:r>
              <a:rPr lang="en-US" dirty="0"/>
              <a:t>http://</a:t>
            </a:r>
            <a:r>
              <a:rPr lang="en-US" dirty="0" err="1"/>
              <a:t>news.mit.edu</a:t>
            </a:r>
            <a:r>
              <a:rPr lang="en-US" dirty="0"/>
              <a:t>/2018/study-finds-gender-skin-type-bias-artificial-intelligence-systems-0212</a:t>
            </a:r>
          </a:p>
          <a:p>
            <a:r>
              <a:rPr lang="en-US" dirty="0"/>
              <a:t>Http://</a:t>
            </a:r>
            <a:r>
              <a:rPr lang="en-US" dirty="0" err="1"/>
              <a:t>proceedings.mlr.press</a:t>
            </a:r>
            <a:r>
              <a:rPr lang="en-US" dirty="0"/>
              <a:t>/v81/buolamwini18a/buolamwini18a.pdf</a:t>
            </a:r>
          </a:p>
          <a:p>
            <a:endParaRPr lang="en-US" dirty="0"/>
          </a:p>
          <a:p>
            <a:endParaRPr lang="en" dirty="0"/>
          </a:p>
          <a:p>
            <a:endParaRPr lang="en" dirty="0"/>
          </a:p>
          <a:p>
            <a:endParaRPr lang="en" sz="1200" kern="1200" dirty="0">
              <a:solidFill>
                <a:schemeClr val="tx1"/>
              </a:solidFill>
              <a:effectLst/>
              <a:latin typeface="Arial" charset="0"/>
              <a:ea typeface="ＭＳ Ｐゴシック" pitchFamily="34" charset="-128"/>
              <a:cs typeface="ＭＳ Ｐゴシック" charset="0"/>
            </a:endParaRPr>
          </a:p>
          <a:p>
            <a:endParaRPr lang="en" sz="1200" kern="1200" dirty="0">
              <a:solidFill>
                <a:schemeClr val="tx1"/>
              </a:solidFill>
              <a:effectLst/>
              <a:latin typeface="Arial" charset="0"/>
              <a:ea typeface="ＭＳ Ｐゴシック" pitchFamily="34" charset="-128"/>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7D8317EB-99AF-4CAA-ADE4-8E8100A834CD}" type="slidenum">
              <a:rPr lang="en-US" smtClean="0"/>
              <a:pPr>
                <a:defRPr/>
              </a:pPr>
              <a:t>15</a:t>
            </a:fld>
            <a:endParaRPr lang="en-US"/>
          </a:p>
        </p:txBody>
      </p:sp>
    </p:spTree>
    <p:extLst>
      <p:ext uri="{BB962C8B-B14F-4D97-AF65-F5344CB8AC3E}">
        <p14:creationId xmlns:p14="http://schemas.microsoft.com/office/powerpoint/2010/main" val="153405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 sz="1200" dirty="0"/>
              <a:t>To evaluate IBM’s new service in a manner consistent with their study, IBM Research gathered images of parliamentarians from Finland, Iceland, Rwanda, Senegal, South Africa and Sweden. This dataset is very similar to the Pilot Parliaments Benchmark. However, the experiment conducted by IBM Research differs slightly from the one used in the paper [1] in two ways. First, the dataset is slightly different as a new election in Senegal has changed the member photos and Rwanda has a smaller number of photos. Thus, IBM Research used 1,217 faces versus the 1,270 reported in the paper. Secondly, we labeled the “lighter” and “darker” classes for the faces manually without using the Fitzpatrick score. We believe that these two, minute differences do not impact the conclusions of the experiment. The table below illustrates our results.</a:t>
            </a:r>
            <a:endParaRPr kumimoji="0" lang="en-US" sz="1200" b="0" i="1" u="none" strike="noStrike" kern="1200" cap="none" spc="0" normalizeH="0" baseline="0" noProof="0" dirty="0">
              <a:ln>
                <a:noFill/>
              </a:ln>
              <a:effectLst/>
              <a:uLnTx/>
              <a:uFillTx/>
              <a:latin typeface="Helvetica Neue" panose="02000503000000020004" pitchFamily="2" charset="0"/>
              <a:ea typeface="Helvetica Neue" panose="02000503000000020004" pitchFamily="2" charset="0"/>
              <a:cs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16</a:t>
            </a:fld>
            <a:endParaRPr lang="en-US"/>
          </a:p>
        </p:txBody>
      </p:sp>
    </p:spTree>
    <p:extLst>
      <p:ext uri="{BB962C8B-B14F-4D97-AF65-F5344CB8AC3E}">
        <p14:creationId xmlns:p14="http://schemas.microsoft.com/office/powerpoint/2010/main" val="978156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http://aif360.mybluemix.net/mitigate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https://aif360.readthedocs.io/</a:t>
            </a:r>
            <a:r>
              <a:rPr lang="en-US" dirty="0" err="1"/>
              <a:t>en</a:t>
            </a:r>
            <a:r>
              <a:rPr lang="en-US" dirty="0"/>
              <a:t>/latest/modules/</a:t>
            </a:r>
            <a:r>
              <a:rPr lang="en-US" dirty="0" err="1"/>
              <a:t>algorithms.html</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https://</a:t>
            </a:r>
            <a:r>
              <a:rPr lang="en-US" b="1" dirty="0" err="1"/>
              <a:t>towardsdatascience.com</a:t>
            </a:r>
            <a:r>
              <a:rPr lang="en-US" b="1" dirty="0"/>
              <a:t>/a-gentle-introduction-to-the-discussion-on-algorithmic-fairness-740bbb469b6</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1/ Fairness of the process (at design time)  vs fairness of the outcome (at runtime)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2 / aware &amp; unaware approach; </a:t>
            </a:r>
            <a:r>
              <a:rPr lang="en-US" dirty="0" err="1"/>
              <a:t>pominiac</a:t>
            </a:r>
            <a:r>
              <a:rPr lang="en-US" dirty="0"/>
              <a:t> </a:t>
            </a:r>
            <a:r>
              <a:rPr lang="en-US" dirty="0" err="1"/>
              <a:t>dane</a:t>
            </a:r>
            <a:r>
              <a:rPr lang="en-US" dirty="0"/>
              <a:t> </a:t>
            </a:r>
            <a:r>
              <a:rPr lang="en-US" dirty="0" err="1"/>
              <a:t>czy</a:t>
            </a:r>
            <a:r>
              <a:rPr lang="en-US" dirty="0"/>
              <a:t> </a:t>
            </a:r>
            <a:r>
              <a:rPr lang="en-US" dirty="0" err="1"/>
              <a:t>nie</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3/ Statistical Parity (</a:t>
            </a:r>
            <a:r>
              <a:rPr lang="en-US" dirty="0" err="1"/>
              <a:t>wymuszanie</a:t>
            </a:r>
            <a:r>
              <a:rPr lang="en-US" dirty="0"/>
              <a:t> </a:t>
            </a:r>
            <a:r>
              <a:rPr lang="en-US" dirty="0" err="1"/>
              <a:t>tego</a:t>
            </a:r>
            <a:r>
              <a:rPr lang="en-US" dirty="0"/>
              <a:t> to </a:t>
            </a:r>
            <a:r>
              <a:rPr lang="en-US" dirty="0" err="1"/>
              <a:t>jak</a:t>
            </a:r>
            <a:r>
              <a:rPr lang="en-US" dirty="0"/>
              <a:t> </a:t>
            </a:r>
            <a:r>
              <a:rPr lang="en-US" dirty="0" err="1"/>
              <a:t>rzucanie</a:t>
            </a:r>
            <a:r>
              <a:rPr lang="en-US" dirty="0"/>
              <a:t> </a:t>
            </a:r>
            <a:r>
              <a:rPr lang="en-US" dirty="0" err="1"/>
              <a:t>monetą</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4/ Cross group calibration (</a:t>
            </a:r>
            <a:r>
              <a:rPr lang="en" dirty="0"/>
              <a:t>Instead of equalizing the outcomes themselves, we can equalize some statistics of the algorithm’s performance: for example, equalize the error rates across groups. A fair algorithm for screening resumes, in this view, is one that makes </a:t>
            </a:r>
            <a:r>
              <a:rPr lang="en" i="1" dirty="0"/>
              <a:t>just as many mistakes on male applicants as it does on female applicants</a:t>
            </a:r>
            <a:r>
              <a:rPr lang="en" dirty="0"/>
              <a:t>.</a:t>
            </a: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5/ Trad-offs – </a:t>
            </a:r>
            <a:r>
              <a:rPr lang="en-US" dirty="0" err="1"/>
              <a:t>czy</a:t>
            </a:r>
            <a:r>
              <a:rPr lang="en-US" dirty="0"/>
              <a:t> </a:t>
            </a:r>
            <a:r>
              <a:rPr lang="en-US" dirty="0" err="1"/>
              <a:t>poprawa</a:t>
            </a:r>
            <a:r>
              <a:rPr lang="en-US" dirty="0"/>
              <a:t> </a:t>
            </a:r>
            <a:r>
              <a:rPr lang="en-US" dirty="0" err="1"/>
              <a:t>tej</a:t>
            </a:r>
            <a:r>
              <a:rPr lang="en-US" dirty="0"/>
              <a:t> </a:t>
            </a:r>
            <a:r>
              <a:rPr lang="en-US" dirty="0" err="1"/>
              <a:t>czy</a:t>
            </a:r>
            <a:r>
              <a:rPr lang="en-US" dirty="0"/>
              <a:t> </a:t>
            </a:r>
            <a:r>
              <a:rPr lang="en-US" dirty="0" err="1"/>
              <a:t>innej</a:t>
            </a:r>
            <a:r>
              <a:rPr lang="en-US" dirty="0"/>
              <a:t> </a:t>
            </a:r>
            <a:r>
              <a:rPr lang="en-US" dirty="0" err="1"/>
              <a:t>miary</a:t>
            </a:r>
            <a:r>
              <a:rPr lang="en-US" dirty="0"/>
              <a:t> jest </a:t>
            </a:r>
            <a:r>
              <a:rPr lang="en-US" dirty="0" err="1"/>
              <a:t>lepsza</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342900" indent="-342900">
              <a:buFont typeface="Arial" panose="020B0604020202020204" pitchFamily="34" charset="0"/>
              <a:buChar char="•"/>
            </a:pPr>
            <a:r>
              <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Fix the data (pre-process) </a:t>
            </a:r>
          </a:p>
          <a:p>
            <a:pPr marL="742950" lvl="1" indent="-285750">
              <a:buFont typeface="Arial" panose="020B0604020202020204" pitchFamily="34" charset="0"/>
              <a:buChar char="•"/>
              <a:defRPr/>
            </a:pPr>
            <a:r>
              <a:rPr lang="en"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Disparate Impact Remover</a:t>
            </a:r>
          </a:p>
          <a:p>
            <a:pPr marL="742950" lvl="1" indent="-285750">
              <a:buFont typeface="Arial" panose="020B0604020202020204" pitchFamily="34" charset="0"/>
              <a:buChar char="•"/>
              <a:defRPr/>
            </a:pPr>
            <a:r>
              <a:rPr lang="en"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Learning Fair Representations</a:t>
            </a:r>
          </a:p>
          <a:p>
            <a:pPr marL="742950" lvl="1" indent="-285750">
              <a:buFont typeface="Arial" panose="020B0604020202020204" pitchFamily="34" charset="0"/>
              <a:buChar char="•"/>
              <a:defRPr/>
            </a:pPr>
            <a:r>
              <a:rPr lang="en"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Optimized Preprocessing</a:t>
            </a:r>
          </a:p>
          <a:p>
            <a:pPr marL="742950" lvl="1" indent="-285750">
              <a:buFont typeface="Arial" panose="020B0604020202020204" pitchFamily="34" charset="0"/>
              <a:buChar char="•"/>
              <a:defRPr/>
            </a:pPr>
            <a:r>
              <a:rPr lang="en"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Reweighing </a:t>
            </a:r>
            <a:r>
              <a:rPr lang="pl-PL" sz="1400"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https</a:t>
            </a:r>
            <a:r>
              <a:rPr lang="pl-PL"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core.ac.uk</a:t>
            </a:r>
            <a:r>
              <a:rPr lang="pl-PL"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download</a:t>
            </a:r>
            <a:r>
              <a:rPr lang="pl-PL"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/pdf/81728147.pdf</a:t>
            </a:r>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buFont typeface="Arial" panose="020B0604020202020204" pitchFamily="34" charset="0"/>
              <a:buChar char="•"/>
              <a:defRPr/>
            </a:pPr>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defRPr/>
            </a:pPr>
            <a:r>
              <a:rPr lang="en" sz="2000" dirty="0"/>
              <a:t>Fix the classifier (in-process)</a:t>
            </a:r>
          </a:p>
          <a:p>
            <a:pPr marL="800100" lvl="1" indent="-342900">
              <a:buFont typeface="Arial" panose="020B0604020202020204" pitchFamily="34" charset="0"/>
              <a:buChar char="•"/>
              <a:defRPr/>
            </a:pPr>
            <a:r>
              <a:rPr lang="pl-PL" sz="1400" dirty="0" err="1"/>
              <a:t>Adversarial</a:t>
            </a:r>
            <a:r>
              <a:rPr lang="pl-PL" sz="1400" dirty="0"/>
              <a:t> </a:t>
            </a:r>
            <a:r>
              <a:rPr lang="pl-PL" sz="1400" dirty="0" err="1"/>
              <a:t>Debiasing</a:t>
            </a:r>
            <a:endParaRPr lang="pl-PL" sz="1400" dirty="0"/>
          </a:p>
          <a:p>
            <a:pPr marL="800100" lvl="1" indent="-342900">
              <a:buFont typeface="Arial" panose="020B0604020202020204" pitchFamily="34" charset="0"/>
              <a:buChar char="•"/>
              <a:defRPr/>
            </a:pPr>
            <a:r>
              <a:rPr lang="pl-PL" sz="1400" dirty="0"/>
              <a:t>ART </a:t>
            </a:r>
            <a:r>
              <a:rPr lang="pl-PL" sz="1400" dirty="0" err="1"/>
              <a:t>Classifier</a:t>
            </a:r>
            <a:endParaRPr lang="pl-PL" sz="1400" dirty="0"/>
          </a:p>
          <a:p>
            <a:pPr marL="800100" lvl="1" indent="-342900">
              <a:buFont typeface="Arial" panose="020B0604020202020204" pitchFamily="34" charset="0"/>
              <a:buChar char="•"/>
              <a:defRPr/>
            </a:pPr>
            <a:r>
              <a:rPr lang="pl-PL" sz="1400" dirty="0" err="1"/>
              <a:t>Prejudice</a:t>
            </a:r>
            <a:r>
              <a:rPr lang="pl-PL" sz="1400" dirty="0"/>
              <a:t> </a:t>
            </a:r>
            <a:r>
              <a:rPr lang="pl-PL" sz="1400" dirty="0" err="1"/>
              <a:t>Remover</a:t>
            </a:r>
            <a:endParaRPr lang="pl-PL" sz="1400" dirty="0"/>
          </a:p>
          <a:p>
            <a:pPr marL="800100" lvl="1" indent="-342900">
              <a:buFont typeface="Arial" panose="020B0604020202020204" pitchFamily="34" charset="0"/>
              <a:buChar char="•"/>
              <a:defRPr/>
            </a:pPr>
            <a:endParaRPr lang="pl-PL" sz="1400" dirty="0"/>
          </a:p>
          <a:p>
            <a:pPr marL="342900" indent="-342900">
              <a:buFont typeface="Arial" panose="020B0604020202020204" pitchFamily="34" charset="0"/>
              <a:buChar char="•"/>
              <a:defRPr/>
            </a:pPr>
            <a:r>
              <a:rPr lang="en" sz="2000" dirty="0"/>
              <a:t>Fix the predictions (post-process)</a:t>
            </a:r>
          </a:p>
          <a:p>
            <a:pPr marL="800100" lvl="1"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Calibrated Equality of Odds: </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https</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papers.nips.cc</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a:t>
            </a:r>
            <a:r>
              <a:rPr lang="pl-PL" sz="1400" dirty="0">
                <a:latin typeface="Helvetica Neue" panose="02000503000000020004" pitchFamily="2" charset="0"/>
                <a:ea typeface="Helvetica Neue" panose="02000503000000020004" pitchFamily="2" charset="0"/>
                <a:cs typeface="Helvetica Neue" panose="02000503000000020004" pitchFamily="2" charset="0"/>
              </a:rPr>
              <a:t>/7151-on-fairness-and-calibration.pdf</a:t>
            </a:r>
            <a:endParaRPr lang="en" sz="1400" dirty="0">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Equality of Odds: </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https</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papers.nips.cc</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a:t>
            </a:r>
            <a:r>
              <a:rPr lang="pl-PL" sz="1400" dirty="0">
                <a:latin typeface="Helvetica Neue" panose="02000503000000020004" pitchFamily="2" charset="0"/>
                <a:ea typeface="Helvetica Neue" panose="02000503000000020004" pitchFamily="2" charset="0"/>
                <a:cs typeface="Helvetica Neue" panose="02000503000000020004" pitchFamily="2" charset="0"/>
              </a:rPr>
              <a:t>/6374-equality-of-opportunity-in-supervised-learning.pdf     </a:t>
            </a:r>
            <a:r>
              <a:rPr lang="en" sz="1400" dirty="0">
                <a:latin typeface="Helvetica Neue" panose="02000503000000020004" pitchFamily="2" charset="0"/>
                <a:ea typeface="Helvetica Neue" panose="02000503000000020004" pitchFamily="2" charset="0"/>
                <a:cs typeface="Helvetica Neue" panose="02000503000000020004" pitchFamily="2" charset="0"/>
              </a:rPr>
              <a:t> </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https</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papers.nips.cc</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a:t>
            </a:r>
            <a:r>
              <a:rPr lang="pl-PL" sz="1400" dirty="0">
                <a:latin typeface="Helvetica Neue" panose="02000503000000020004" pitchFamily="2" charset="0"/>
                <a:ea typeface="Helvetica Neue" panose="02000503000000020004" pitchFamily="2" charset="0"/>
                <a:cs typeface="Helvetica Neue" panose="02000503000000020004" pitchFamily="2" charset="0"/>
              </a:rPr>
              <a:t>/7151-on-fairness-and-calibration.pdf</a:t>
            </a:r>
            <a:endParaRPr lang="en" sz="1400" dirty="0">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Reject Option Classification: </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https</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mine.kaust.edu.sa</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Documents</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papers</a:t>
            </a:r>
            <a:r>
              <a:rPr lang="pl-PL" sz="1400" dirty="0">
                <a:latin typeface="Helvetica Neue" panose="02000503000000020004" pitchFamily="2" charset="0"/>
                <a:ea typeface="Helvetica Neue" panose="02000503000000020004" pitchFamily="2" charset="0"/>
                <a:cs typeface="Helvetica Neue" panose="02000503000000020004" pitchFamily="2" charset="0"/>
              </a:rPr>
              <a:t>/ICDM_2012.pdf</a:t>
            </a:r>
            <a:endParaRPr lang="en" sz="1400" dirty="0"/>
          </a:p>
          <a:p>
            <a:pPr lvl="1">
              <a:defRPr/>
            </a:pPr>
            <a:endParaRPr lang="en" sz="1400" dirty="0"/>
          </a:p>
          <a:p>
            <a:pPr marL="342900" indent="-342900">
              <a:buFont typeface="Arial" panose="020B0604020202020204" pitchFamily="34" charset="0"/>
              <a:buChar char="•"/>
              <a:defRPr/>
            </a:pPr>
            <a:r>
              <a:rPr lang="en" sz="2000" dirty="0"/>
              <a:t>Fix the predictions (post-process)</a:t>
            </a:r>
          </a:p>
          <a:p>
            <a:pPr marL="800100" lvl="1"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Calibrated Equality of Odds:  </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https</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papers.nips.cc</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a:t>
            </a:r>
            <a:r>
              <a:rPr lang="pl-PL" sz="1400" dirty="0">
                <a:latin typeface="Helvetica Neue" panose="02000503000000020004" pitchFamily="2" charset="0"/>
                <a:ea typeface="Helvetica Neue" panose="02000503000000020004" pitchFamily="2" charset="0"/>
                <a:cs typeface="Helvetica Neue" panose="02000503000000020004" pitchFamily="2" charset="0"/>
              </a:rPr>
              <a:t>/7151-on-fairness-and-calibration.pdf</a:t>
            </a:r>
            <a:endParaRPr lang="en" sz="1400" dirty="0">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Equality of Odds</a:t>
            </a:r>
          </a:p>
          <a:p>
            <a:pPr marL="1257300" lvl="2"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Odd – </a:t>
            </a:r>
            <a:r>
              <a:rPr lang="en" sz="1400" dirty="0" err="1">
                <a:latin typeface="Helvetica Neue" panose="02000503000000020004" pitchFamily="2" charset="0"/>
                <a:ea typeface="Helvetica Neue" panose="02000503000000020004" pitchFamily="2" charset="0"/>
                <a:cs typeface="Helvetica Neue" panose="02000503000000020004" pitchFamily="2" charset="0"/>
              </a:rPr>
              <a:t>szansa</a:t>
            </a:r>
            <a:r>
              <a:rPr lang="en" sz="1400" dirty="0">
                <a:latin typeface="Helvetica Neue" panose="02000503000000020004" pitchFamily="2" charset="0"/>
                <a:ea typeface="Helvetica Neue" panose="02000503000000020004" pitchFamily="2" charset="0"/>
                <a:cs typeface="Helvetica Neue" panose="02000503000000020004" pitchFamily="2" charset="0"/>
              </a:rPr>
              <a:t> (</a:t>
            </a:r>
            <a:r>
              <a:rPr lang="en" sz="1400" dirty="0" err="1">
                <a:latin typeface="Helvetica Neue" panose="02000503000000020004" pitchFamily="2" charset="0"/>
                <a:ea typeface="Helvetica Neue" panose="02000503000000020004" pitchFamily="2" charset="0"/>
                <a:cs typeface="Helvetica Neue" panose="02000503000000020004" pitchFamily="2" charset="0"/>
              </a:rPr>
              <a:t>stosunek</a:t>
            </a:r>
            <a:r>
              <a:rPr lang="en" sz="1400" dirty="0">
                <a:latin typeface="Helvetica Neue" panose="02000503000000020004" pitchFamily="2" charset="0"/>
                <a:ea typeface="Helvetica Neue" panose="02000503000000020004" pitchFamily="2" charset="0"/>
                <a:cs typeface="Helvetica Neue" panose="02000503000000020004" pitchFamily="2" charset="0"/>
              </a:rPr>
              <a:t> </a:t>
            </a:r>
          </a:p>
          <a:p>
            <a:pPr marL="800100" lvl="1"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Reject Option Classification: </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https</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mine.kaust.edu.sa</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Documents</a:t>
            </a:r>
            <a:r>
              <a:rPr lang="pl-PL" sz="1400" dirty="0">
                <a:latin typeface="Helvetica Neue" panose="02000503000000020004" pitchFamily="2" charset="0"/>
                <a:ea typeface="Helvetica Neue" panose="02000503000000020004" pitchFamily="2" charset="0"/>
                <a:cs typeface="Helvetica Neue" panose="02000503000000020004" pitchFamily="2" charset="0"/>
              </a:rPr>
              <a:t>/</a:t>
            </a:r>
            <a:r>
              <a:rPr lang="pl-PL" sz="1400" dirty="0" err="1">
                <a:latin typeface="Helvetica Neue" panose="02000503000000020004" pitchFamily="2" charset="0"/>
                <a:ea typeface="Helvetica Neue" panose="02000503000000020004" pitchFamily="2" charset="0"/>
                <a:cs typeface="Helvetica Neue" panose="02000503000000020004" pitchFamily="2" charset="0"/>
              </a:rPr>
              <a:t>papers</a:t>
            </a:r>
            <a:r>
              <a:rPr lang="pl-PL" sz="1400" dirty="0">
                <a:latin typeface="Helvetica Neue" panose="02000503000000020004" pitchFamily="2" charset="0"/>
                <a:ea typeface="Helvetica Neue" panose="02000503000000020004" pitchFamily="2" charset="0"/>
                <a:cs typeface="Helvetica Neue" panose="02000503000000020004" pitchFamily="2" charset="0"/>
              </a:rPr>
              <a:t>/ICDM_2012.pdf</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17</a:t>
            </a:fld>
            <a:endParaRPr lang="en-US"/>
          </a:p>
        </p:txBody>
      </p:sp>
    </p:spTree>
    <p:extLst>
      <p:ext uri="{BB962C8B-B14F-4D97-AF65-F5344CB8AC3E}">
        <p14:creationId xmlns:p14="http://schemas.microsoft.com/office/powerpoint/2010/main" val="368479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Watson OpenScale achieves these goals by focusing on 3 stages of an AI application’s lifecycle: Build, Run and Manage.  At build time, data scientists use their preferred popular open source frameworks and tools while gaining access to toolkits for bias detection and explainability of transactions. Development and operations teams then scale and manage AI applications using their existing DevOps tools and processes in the runtime environment. We are actively working to support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party runtimes along with tighter integration into Watson services like Visual Recognition and Natural Language Classifier.</a:t>
            </a:r>
          </a:p>
          <a:p>
            <a:r>
              <a:rPr lang="en-US" sz="1200" kern="1200" dirty="0">
                <a:solidFill>
                  <a:schemeClr val="tx1"/>
                </a:solidFill>
                <a:effectLst/>
                <a:latin typeface="+mn-lt"/>
                <a:ea typeface="+mn-ea"/>
                <a:cs typeface="+mn-cs"/>
              </a:rPr>
              <a:t>And finally, business users are then able to measure and trace the outcome of individual AI workflows for auditing and regulatory purposes.</a:t>
            </a:r>
          </a:p>
        </p:txBody>
      </p:sp>
      <p:sp>
        <p:nvSpPr>
          <p:cNvPr id="5" name="Slide Number Placeholder 4"/>
          <p:cNvSpPr>
            <a:spLocks noGrp="1"/>
          </p:cNvSpPr>
          <p:nvPr>
            <p:ph type="sldNum" sz="quarter" idx="11"/>
          </p:nvPr>
        </p:nvSpPr>
        <p:spPr>
          <a:xfrm>
            <a:off x="3884613" y="8685213"/>
            <a:ext cx="2971800" cy="458787"/>
          </a:xfrm>
          <a:prstGeom prst="rect">
            <a:avLst/>
          </a:prstGeom>
        </p:spPr>
        <p:txBody>
          <a:bodyPr/>
          <a:lstStyle/>
          <a:p>
            <a:pPr marL="0" marR="0" lvl="0" indent="0" algn="l" defTabSz="825500" rtl="0" eaLnBrk="1" fontAlgn="auto" latinLnBrk="0" hangingPunct="0">
              <a:lnSpc>
                <a:spcPct val="100000"/>
              </a:lnSpc>
              <a:spcBef>
                <a:spcPts val="5900"/>
              </a:spcBef>
              <a:spcAft>
                <a:spcPts val="0"/>
              </a:spcAft>
              <a:buClrTx/>
              <a:buSzTx/>
              <a:buFontTx/>
              <a:buNone/>
              <a:tabLst/>
              <a:defRPr/>
            </a:pPr>
            <a:fld id="{040B581C-626E-294F-B722-58DBE953966B}" type="slidenum">
              <a:rPr kumimoji="0" lang="en-US" sz="4500" b="0" i="0" u="none" strike="noStrike" kern="0" cap="none" spc="0" normalizeH="0" baseline="0" noProof="0" smtClean="0">
                <a:ln>
                  <a:noFill/>
                </a:ln>
                <a:solidFill>
                  <a:prstClr val="black"/>
                </a:solidFill>
                <a:effectLst/>
                <a:uLnTx/>
                <a:uFillTx/>
                <a:latin typeface="Calibri" panose="020F0502020204030204"/>
                <a:ea typeface="+mn-ea"/>
                <a:cs typeface="+mn-cs"/>
                <a:sym typeface="HelvNeue Roman for IBM"/>
              </a:rPr>
              <a:pPr marL="0" marR="0" lvl="0" indent="0" algn="l" defTabSz="825500" rtl="0" eaLnBrk="1" fontAlgn="auto" latinLnBrk="0" hangingPunct="0">
                <a:lnSpc>
                  <a:spcPct val="100000"/>
                </a:lnSpc>
                <a:spcBef>
                  <a:spcPts val="5900"/>
                </a:spcBef>
                <a:spcAft>
                  <a:spcPts val="0"/>
                </a:spcAft>
                <a:buClrTx/>
                <a:buSzTx/>
                <a:buFontTx/>
                <a:buNone/>
                <a:tabLst/>
                <a:defRPr/>
              </a:pPr>
              <a:t>18</a:t>
            </a:fld>
            <a:endParaRPr kumimoji="0" lang="en-US" sz="4500" b="0" i="0" u="none" strike="noStrike" kern="0" cap="none" spc="0" normalizeH="0" baseline="0" noProof="0" dirty="0">
              <a:ln>
                <a:noFill/>
              </a:ln>
              <a:solidFill>
                <a:prstClr val="black"/>
              </a:solidFill>
              <a:effectLst/>
              <a:uLnTx/>
              <a:uFillTx/>
              <a:latin typeface="Calibri" panose="020F0502020204030204"/>
              <a:ea typeface="+mn-ea"/>
              <a:cs typeface="+mn-cs"/>
              <a:sym typeface="HelvNeue Roman for IBM"/>
            </a:endParaRPr>
          </a:p>
        </p:txBody>
      </p:sp>
    </p:spTree>
    <p:extLst>
      <p:ext uri="{BB962C8B-B14F-4D97-AF65-F5344CB8AC3E}">
        <p14:creationId xmlns:p14="http://schemas.microsoft.com/office/powerpoint/2010/main" val="140523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how Watson OpenScale brings trust and transparency to machine learning models, let’s explore the challenges facing a consumer credit lender that wants to expand their services to a larger and more diverse group of applicants.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8978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many of these people may not have standard credit histories, the data science team has to ingest larger and more varied data sources</a:t>
            </a:r>
            <a:r>
              <a:rPr lang="en-US"/>
              <a:t>.  To make sense of all this complicated data, they can’t rely on traditional analytics approach and must resort to advanced machine learning algorithms.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5565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03843F-189D-3D4C-8751-B094A2E36DD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0756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Data, Skills, Trust</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IBM’s institute for Business value just released a survey of 5,000 C-level executives and found that clients are ready, in fact, 82% of enterprises are now considering AI adoption. </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However, the MIT Sloan Management Review is showing us that only 1 in 20 companies have extensively incorporated AI.</a:t>
            </a:r>
            <a:endParaRPr lang="en-US" sz="14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our work with our own clients we see the struggles they face in adopting AI. </a:t>
            </a:r>
            <a:r>
              <a:rPr lang="en-US" sz="1400" kern="1200" dirty="0">
                <a:solidFill>
                  <a:schemeClr val="tx1"/>
                </a:solidFill>
                <a:effectLst/>
                <a:latin typeface="+mn-lt"/>
                <a:ea typeface="+mn-ea"/>
                <a:cs typeface="+mn-cs"/>
              </a:rPr>
              <a:t>60% of companies see compliance as barriers to achieving success in applying AI, because they cannot trust the decisions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One of the major barriers for adopting AI is lack of trust. Businesses need to be able to explain how the AI systems came to a certain decision: whether there was bias in data, where was the model built, how did it make certain decisions, etc. </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At IBM, we’ve been working diligently to address these issues. </a:t>
            </a:r>
            <a:endParaRPr lang="en-US" sz="14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have been working on trying to solve AI’s “black box” issue. </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does this mean?</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Well, we need to demystify AI for businesses. They have heard of the results that they can achieve, but they’re still struggling to be figure out how it works. How do they trust the results? </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We’re taking two important steps towards addressing these issues.</a:t>
            </a:r>
            <a:endParaRPr lang="en-US" sz="14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first step is we are introducing a comprehensive new set of trust and transparency capabilities for AI on the IBM Cloud. </a:t>
            </a:r>
            <a:endParaRPr lang="en-US"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What we’ve launched is a software service that explains how AI decisions are reached and flags and helps mitigate bias. </a:t>
            </a:r>
            <a:endParaRPr lang="en-US"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provides </a:t>
            </a:r>
            <a:r>
              <a:rPr lang="en-US" sz="1200" kern="1200" dirty="0" err="1">
                <a:solidFill>
                  <a:schemeClr val="tx1"/>
                </a:solidFill>
                <a:effectLst/>
                <a:latin typeface="+mn-lt"/>
                <a:ea typeface="+mn-ea"/>
                <a:cs typeface="+mn-cs"/>
              </a:rPr>
              <a:t>explainability</a:t>
            </a:r>
            <a:r>
              <a:rPr lang="en-US" sz="1200" kern="1200" dirty="0">
                <a:solidFill>
                  <a:schemeClr val="tx1"/>
                </a:solidFill>
                <a:effectLst/>
                <a:latin typeface="+mn-lt"/>
                <a:ea typeface="+mn-ea"/>
                <a:cs typeface="+mn-cs"/>
              </a:rPr>
              <a:t> and bias detection on AI models – at runtime – detecting potentially unfair outcomes as they occur. </a:t>
            </a:r>
            <a:endParaRPr lang="en-US" sz="14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Importantly, it also automatically recommends data to add to the model to help mitigate any bias it has detected in the AI.</a:t>
            </a:r>
            <a:endParaRPr lang="en-US" sz="14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While other open-source resources have focused solely on checking for bias in training data, IBM Research has created the “IBM AI Fairness 360 toolkit” which is the second step.</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toolkit will help developers and data scientists check for and mitigate bias in AI models and we are also making it available to the open source community.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AI Fairness 360 toolkit is a mix of novel algorithms, code, algorithms, libraries and tutorials that will incorporate known bias-handling capabilities.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toolkit aligns to IBM’s longstanding commitment to advancing open systems in all technology, including AI.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important for our clients because it’s all about visibility into AI decisions.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As I discussed earlier, clients need a way to address the “black box” – they need to trust in AI in order to take advantage of the benefits it can have for their business.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You don’t need to be a data scientist or developer to use this service.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It provides easy to understand terms – why AI made a recommendation – showing which factors weighted the decision in one direction vs. another.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 help prevent bias that may lead to unfair outcomes, the software service can also be programmed to monitor the unique decision factors of any business workflow.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7009C4-BECE-B54B-9AE8-AD01719C37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896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Structured and Regression Structured using Tensorflow or Keras will not be supported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DDB8822-2155-F345-8CB0-A72F5DF773F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9625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Structured and Regression Structured using Tensorflow or Keras will not be supported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DDB8822-2155-F345-8CB0-A72F5DF773F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4146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8317EB-99AF-4CAA-ADE4-8E8100A834CD}" type="slidenum">
              <a:rPr lang="en-US" smtClean="0"/>
              <a:pPr>
                <a:defRPr/>
              </a:pPr>
              <a:t>5</a:t>
            </a:fld>
            <a:endParaRPr lang="en-US"/>
          </a:p>
        </p:txBody>
      </p:sp>
    </p:spTree>
    <p:extLst>
      <p:ext uri="{BB962C8B-B14F-4D97-AF65-F5344CB8AC3E}">
        <p14:creationId xmlns:p14="http://schemas.microsoft.com/office/powerpoint/2010/main" val="3433261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www.ibm.com</a:t>
            </a:r>
            <a:r>
              <a:rPr lang="en-US" dirty="0"/>
              <a:t>/blogs/research/2018/02/mitigating-bias-</a:t>
            </a:r>
            <a:r>
              <a:rPr lang="en-US" dirty="0" err="1"/>
              <a:t>ai</a:t>
            </a:r>
            <a:r>
              <a:rPr lang="en-US" dirty="0"/>
              <a:t>-models/</a:t>
            </a:r>
          </a:p>
          <a:p>
            <a:endParaRPr lang="en-US" dirty="0"/>
          </a:p>
          <a:p>
            <a:r>
              <a:rPr lang="en-US" dirty="0"/>
              <a:t>//   https://</a:t>
            </a:r>
            <a:r>
              <a:rPr lang="en-US" dirty="0" err="1"/>
              <a:t>www.media.mit.edu</a:t>
            </a:r>
            <a:r>
              <a:rPr lang="en-US" dirty="0"/>
              <a:t>/articles/study-finds-gender-and-skin-type-bias-in-commercial-artificial-intelligence-systems/</a:t>
            </a:r>
          </a:p>
          <a:p>
            <a:r>
              <a:rPr lang="en-US" dirty="0"/>
              <a:t>http://</a:t>
            </a:r>
            <a:r>
              <a:rPr lang="en-US" dirty="0" err="1"/>
              <a:t>news.mit.edu</a:t>
            </a:r>
            <a:r>
              <a:rPr lang="en-US" dirty="0"/>
              <a:t>/2018/study-finds-gender-skin-type-bias-artificial-intelligence-systems-0212</a:t>
            </a:r>
          </a:p>
          <a:p>
            <a:r>
              <a:rPr lang="en-US" dirty="0"/>
              <a:t>Http://</a:t>
            </a:r>
            <a:r>
              <a:rPr lang="en-US" dirty="0" err="1"/>
              <a:t>proceedings.mlr.press</a:t>
            </a:r>
            <a:r>
              <a:rPr lang="en-US" dirty="0"/>
              <a:t>/v81/buolamwini18a/buolamwini18a.pdf</a:t>
            </a:r>
          </a:p>
          <a:p>
            <a:endParaRPr lang="en-US" dirty="0"/>
          </a:p>
          <a:p>
            <a:endParaRPr lang="en" dirty="0"/>
          </a:p>
          <a:p>
            <a:endParaRPr lang="en" dirty="0"/>
          </a:p>
          <a:p>
            <a:endParaRPr lang="en" sz="1200" kern="1200" dirty="0">
              <a:solidFill>
                <a:schemeClr val="tx1"/>
              </a:solidFill>
              <a:effectLst/>
              <a:latin typeface="Arial" charset="0"/>
              <a:ea typeface="ＭＳ Ｐゴシック" pitchFamily="34" charset="-128"/>
              <a:cs typeface="ＭＳ Ｐゴシック" charset="0"/>
            </a:endParaRPr>
          </a:p>
          <a:p>
            <a:endParaRPr lang="en" sz="1200" kern="1200" dirty="0">
              <a:solidFill>
                <a:schemeClr val="tx1"/>
              </a:solidFill>
              <a:effectLst/>
              <a:latin typeface="Arial" charset="0"/>
              <a:ea typeface="ＭＳ Ｐゴシック" pitchFamily="34" charset="-128"/>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7D8317EB-99AF-4CAA-ADE4-8E8100A834CD}" type="slidenum">
              <a:rPr lang="en-US" smtClean="0"/>
              <a:pPr>
                <a:defRPr/>
              </a:pPr>
              <a:t>6</a:t>
            </a:fld>
            <a:endParaRPr lang="en-US"/>
          </a:p>
        </p:txBody>
      </p:sp>
    </p:spTree>
    <p:extLst>
      <p:ext uri="{BB962C8B-B14F-4D97-AF65-F5344CB8AC3E}">
        <p14:creationId xmlns:p14="http://schemas.microsoft.com/office/powerpoint/2010/main" val="3073053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8317EB-99AF-4CAA-ADE4-8E8100A834CD}" type="slidenum">
              <a:rPr lang="en-US" smtClean="0"/>
              <a:pPr>
                <a:defRPr/>
              </a:pPr>
              <a:t>7</a:t>
            </a:fld>
            <a:endParaRPr lang="en-US"/>
          </a:p>
        </p:txBody>
      </p:sp>
    </p:spTree>
    <p:extLst>
      <p:ext uri="{BB962C8B-B14F-4D97-AF65-F5344CB8AC3E}">
        <p14:creationId xmlns:p14="http://schemas.microsoft.com/office/powerpoint/2010/main" val="2755725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sz="1200" b="1" kern="1200" dirty="0">
                <a:solidFill>
                  <a:schemeClr val="tx1"/>
                </a:solidFill>
                <a:effectLst/>
                <a:latin typeface="Arial" charset="0"/>
                <a:ea typeface="ＭＳ Ｐゴシック" pitchFamily="34" charset="-128"/>
                <a:cs typeface="ＭＳ Ｐゴシック" charset="0"/>
              </a:rPr>
              <a:t>University of Washington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sz="1200" b="1" kern="1200" dirty="0">
                <a:solidFill>
                  <a:schemeClr val="tx1"/>
                </a:solidFill>
                <a:effectLst/>
                <a:latin typeface="Arial" charset="0"/>
                <a:ea typeface="ＭＳ Ｐゴシック" pitchFamily="34" charset="-128"/>
                <a:cs typeface="ＭＳ Ｐゴシック" charset="0"/>
              </a:rPr>
              <a:t>“Why Should I Trust You?” Explaining the Predictions of Any Classifier </a:t>
            </a:r>
            <a:r>
              <a:rPr lang="pt" sz="1200" b="1" i="0" kern="1200" dirty="0">
                <a:solidFill>
                  <a:schemeClr val="tx1"/>
                </a:solidFill>
                <a:effectLst/>
                <a:latin typeface="Arial" charset="0"/>
                <a:ea typeface="ＭＳ Ｐゴシック" pitchFamily="34" charset="-128"/>
                <a:cs typeface="ＭＳ Ｐゴシック" charset="0"/>
              </a:rPr>
              <a:t>Marco Tulio Ribeiro</a:t>
            </a:r>
            <a:r>
              <a:rPr lang="pt" sz="1200" b="0" i="0" kern="1200" dirty="0">
                <a:solidFill>
                  <a:schemeClr val="tx1"/>
                </a:solidFill>
                <a:effectLst/>
                <a:latin typeface="Arial" charset="0"/>
                <a:ea typeface="ＭＳ Ｐゴシック" pitchFamily="34" charset="-128"/>
                <a:cs typeface="ＭＳ Ｐゴシック" charset="0"/>
              </a:rPr>
              <a:t>, </a:t>
            </a:r>
            <a:r>
              <a:rPr lang="pt" sz="1200" b="0" i="0" kern="1200" dirty="0" err="1">
                <a:solidFill>
                  <a:schemeClr val="tx1"/>
                </a:solidFill>
                <a:effectLst/>
                <a:latin typeface="Arial" charset="0"/>
                <a:ea typeface="ＭＳ Ｐゴシック" pitchFamily="34" charset="-128"/>
                <a:cs typeface="ＭＳ Ｐゴシック" charset="0"/>
              </a:rPr>
              <a:t>Sameer</a:t>
            </a:r>
            <a:r>
              <a:rPr lang="pt" sz="1200" b="0" i="0" kern="1200" dirty="0">
                <a:solidFill>
                  <a:schemeClr val="tx1"/>
                </a:solidFill>
                <a:effectLst/>
                <a:latin typeface="Arial" charset="0"/>
                <a:ea typeface="ＭＳ Ｐゴシック" pitchFamily="34" charset="-128"/>
                <a:cs typeface="ＭＳ Ｐゴシック" charset="0"/>
              </a:rPr>
              <a:t> Singh, Carlos </a:t>
            </a:r>
            <a:r>
              <a:rPr lang="pt" sz="1200" b="0" i="0" kern="1200" dirty="0" err="1">
                <a:solidFill>
                  <a:schemeClr val="tx1"/>
                </a:solidFill>
                <a:effectLst/>
                <a:latin typeface="Arial" charset="0"/>
                <a:ea typeface="ＭＳ Ｐゴシック" pitchFamily="34" charset="-128"/>
                <a:cs typeface="ＭＳ Ｐゴシック" charset="0"/>
              </a:rPr>
              <a:t>Guestrin</a:t>
            </a:r>
            <a:r>
              <a:rPr lang="pt" sz="1200" b="0" i="0" kern="1200" dirty="0">
                <a:solidFill>
                  <a:schemeClr val="tx1"/>
                </a:solidFill>
                <a:effectLst/>
                <a:latin typeface="Arial" charset="0"/>
                <a:ea typeface="ＭＳ Ｐゴシック" pitchFamily="34" charset="-128"/>
                <a:cs typeface="ＭＳ Ｐゴシック" charset="0"/>
              </a:rPr>
              <a:t>.</a:t>
            </a:r>
            <a:r>
              <a:rPr lang="en" sz="1200" b="1" kern="1200" dirty="0">
                <a:solidFill>
                  <a:schemeClr val="tx1"/>
                </a:solidFill>
                <a:effectLst/>
                <a:latin typeface="Arial" charset="0"/>
                <a:ea typeface="ＭＳ Ｐゴシック" pitchFamily="34" charset="-128"/>
                <a:cs typeface="ＭＳ Ｐゴシック" charset="0"/>
              </a:rPr>
              <a:t> </a:t>
            </a:r>
            <a:r>
              <a:rPr lang="en-US" dirty="0"/>
              <a:t>https://</a:t>
            </a:r>
            <a:r>
              <a:rPr lang="en-US" dirty="0" err="1"/>
              <a:t>arxiv.org</a:t>
            </a:r>
            <a:r>
              <a:rPr lang="en-US" dirty="0"/>
              <a:t>/pdf/1602.04938.pdf</a:t>
            </a:r>
          </a:p>
          <a:p>
            <a:r>
              <a:rPr lang="en-US" dirty="0"/>
              <a:t>Also here are slides: https://</a:t>
            </a:r>
            <a:r>
              <a:rPr lang="en-US" dirty="0" err="1"/>
              <a:t>homes.cs.washington.edu</a:t>
            </a:r>
            <a:r>
              <a:rPr lang="en-US" dirty="0"/>
              <a:t>/~</a:t>
            </a:r>
            <a:r>
              <a:rPr lang="en-US" dirty="0" err="1"/>
              <a:t>marcotcr</a:t>
            </a:r>
            <a:r>
              <a:rPr lang="en-US" dirty="0"/>
              <a:t>/</a:t>
            </a:r>
          </a:p>
          <a:p>
            <a:endParaRPr lang="en-US" dirty="0"/>
          </a:p>
          <a:p>
            <a:endParaRPr lang="en-US" dirty="0"/>
          </a:p>
          <a:p>
            <a:r>
              <a:rPr lang="en" sz="1200" kern="1200" dirty="0">
                <a:solidFill>
                  <a:schemeClr val="tx1"/>
                </a:solidFill>
                <a:effectLst/>
                <a:latin typeface="Arial" charset="0"/>
                <a:ea typeface="ＭＳ Ｐゴシック" pitchFamily="34" charset="-128"/>
                <a:cs typeface="ＭＳ Ｐゴシック" charset="0"/>
              </a:rPr>
              <a:t>Often artifacts of data collection can induce undesirable correlations that the classifiers pick up during training. These issues can be very difficult to identify just by looking at the raw data and predictions. In an effort to reproduce such a setting, we take the task of distinguishing between photos of Wolves and Eskimo Dogs (huskies). </a:t>
            </a:r>
            <a:r>
              <a:rPr lang="en" sz="1200" b="1" kern="1200" dirty="0">
                <a:solidFill>
                  <a:schemeClr val="tx1"/>
                </a:solidFill>
                <a:effectLst/>
                <a:latin typeface="Arial" charset="0"/>
                <a:ea typeface="ＭＳ Ｐゴシック" pitchFamily="34" charset="-128"/>
                <a:cs typeface="ＭＳ Ｐゴシック" charset="0"/>
              </a:rPr>
              <a:t>We train a logistic regression classifier on a training set of 20 images</a:t>
            </a:r>
            <a:r>
              <a:rPr lang="en" sz="1200" kern="1200" dirty="0">
                <a:solidFill>
                  <a:schemeClr val="tx1"/>
                </a:solidFill>
                <a:effectLst/>
                <a:latin typeface="Arial" charset="0"/>
                <a:ea typeface="ＭＳ Ｐゴシック" pitchFamily="34" charset="-128"/>
                <a:cs typeface="ＭＳ Ｐゴシック" charset="0"/>
              </a:rPr>
              <a:t>, hand selected such that all pictures of wolves had snow in the background, while pictures of huskies did not. As the features for the images, we use the first max-pooling layer of Google’s pre-trained Inception neural network [25]. On a collection of additional 60 images, the classifier predicts </a:t>
            </a:r>
            <a:endParaRPr lang="en" dirty="0"/>
          </a:p>
          <a:p>
            <a:r>
              <a:rPr lang="en" sz="1200" kern="1200" dirty="0">
                <a:solidFill>
                  <a:schemeClr val="tx1"/>
                </a:solidFill>
                <a:effectLst/>
                <a:latin typeface="Arial" charset="0"/>
                <a:ea typeface="ＭＳ Ｐゴシック" pitchFamily="34" charset="-128"/>
                <a:cs typeface="ＭＳ Ｐゴシック" charset="0"/>
              </a:rPr>
              <a:t>“Wolf” if there is snow (or light background at the bottom), and “Husky” otherwise, regardless of animal color, position, pose, etc. We trained this bad classifier intentionally, to evaluate whether subjects are able to detect it. </a:t>
            </a:r>
            <a:endParaRPr lang="en" dirty="0"/>
          </a:p>
          <a:p>
            <a:r>
              <a:rPr lang="en" sz="1200" kern="1200" dirty="0">
                <a:solidFill>
                  <a:schemeClr val="tx1"/>
                </a:solidFill>
                <a:effectLst/>
                <a:latin typeface="Arial" charset="0"/>
                <a:ea typeface="ＭＳ Ｐゴシック" pitchFamily="34" charset="-128"/>
                <a:cs typeface="ＭＳ Ｐゴシック" charset="0"/>
              </a:rPr>
              <a:t>The experiment proceeds as follows: </a:t>
            </a:r>
            <a:r>
              <a:rPr lang="en" sz="1200" b="1" kern="1200" dirty="0">
                <a:solidFill>
                  <a:schemeClr val="tx1"/>
                </a:solidFill>
                <a:effectLst/>
                <a:latin typeface="Arial" charset="0"/>
                <a:ea typeface="ＭＳ Ｐゴシック" pitchFamily="34" charset="-128"/>
                <a:cs typeface="ＭＳ Ｐゴシック" charset="0"/>
              </a:rPr>
              <a:t>we first present a balanced set of 10 test predictions (without explanations), where one wolf is not in a snowy background (and thus the prediction is “Husky”) and one husky is (and is thus predicted as “Wolf ”). We show the “Husky” mistake in Figure 11a. </a:t>
            </a:r>
            <a:r>
              <a:rPr lang="en" sz="1200" kern="1200" dirty="0">
                <a:solidFill>
                  <a:schemeClr val="tx1"/>
                </a:solidFill>
                <a:effectLst/>
                <a:latin typeface="Arial" charset="0"/>
                <a:ea typeface="ＭＳ Ｐゴシック" pitchFamily="34" charset="-128"/>
                <a:cs typeface="ＭＳ Ｐゴシック" charset="0"/>
              </a:rPr>
              <a:t>The other 8 examples are classified correctly. We then ask the subject three questions: (1) Do they trust this algorithm to work well in the real world, (2) why, and (3) how do they think the algorithm is able to distinguish between these photos of wolves and huskies. After getting these responses, we show the same images with the associated explanations, such as in Figure 11b, and ask the same questions. </a:t>
            </a:r>
            <a:endParaRPr lang="en" dirty="0"/>
          </a:p>
          <a:p>
            <a:r>
              <a:rPr lang="en" sz="1200" kern="1200" dirty="0">
                <a:solidFill>
                  <a:schemeClr val="tx1"/>
                </a:solidFill>
                <a:effectLst/>
                <a:latin typeface="Arial" charset="0"/>
                <a:ea typeface="ＭＳ Ｐゴシック" pitchFamily="34" charset="-128"/>
                <a:cs typeface="ＭＳ Ｐゴシック" charset="0"/>
              </a:rPr>
              <a:t>Since this task requires some familiarity with the notion of spurious correlations and generalization, the set of subjects for this experiment were graduate students who have taken at least one graduate machine learning course. After gathering the responses, we had 3 independent evaluators read their reasoning and determine if each subject mentioned snow, background, or equivalent as a feature the model may be using. We pick the majority to decide whether the subject was correct about the insight, and report these numbers before and after showing the explanations in Table 2. </a:t>
            </a:r>
            <a:endParaRPr lang="en" dirty="0"/>
          </a:p>
          <a:p>
            <a:r>
              <a:rPr lang="en" sz="1200" kern="1200" dirty="0">
                <a:solidFill>
                  <a:schemeClr val="tx1"/>
                </a:solidFill>
                <a:effectLst/>
                <a:latin typeface="Arial" charset="0"/>
                <a:ea typeface="ＭＳ Ｐゴシック" pitchFamily="34" charset="-128"/>
                <a:cs typeface="ＭＳ Ｐゴシック" charset="0"/>
              </a:rPr>
              <a:t>Before observing the explanations, more than a third trusted the classifier, and a little less than half mentioned the snow pattern as something the neural network was using </a:t>
            </a:r>
            <a:endParaRPr lang="en" dirty="0"/>
          </a:p>
          <a:p>
            <a:r>
              <a:rPr lang="en" sz="1200" kern="1200" dirty="0">
                <a:solidFill>
                  <a:schemeClr val="tx1"/>
                </a:solidFill>
                <a:effectLst/>
                <a:latin typeface="Arial" charset="0"/>
                <a:ea typeface="ＭＳ Ｐゴシック" pitchFamily="34" charset="-128"/>
                <a:cs typeface="ＭＳ Ｐゴシック" charset="0"/>
              </a:rPr>
              <a:t>– although all speculated on other patterns. After examining the explanations, however, almost all of the subjects </a:t>
            </a:r>
            <a:r>
              <a:rPr lang="en" sz="1200" kern="1200" dirty="0" err="1">
                <a:solidFill>
                  <a:schemeClr val="tx1"/>
                </a:solidFill>
                <a:effectLst/>
                <a:latin typeface="Arial" charset="0"/>
                <a:ea typeface="ＭＳ Ｐゴシック" pitchFamily="34" charset="-128"/>
                <a:cs typeface="ＭＳ Ｐゴシック" charset="0"/>
              </a:rPr>
              <a:t>identi</a:t>
            </a:r>
            <a:r>
              <a:rPr lang="en" sz="1200" kern="1200" dirty="0">
                <a:solidFill>
                  <a:schemeClr val="tx1"/>
                </a:solidFill>
                <a:effectLst/>
                <a:latin typeface="Arial" charset="0"/>
                <a:ea typeface="ＭＳ Ｐゴシック" pitchFamily="34" charset="-128"/>
                <a:cs typeface="ＭＳ Ｐゴシック" charset="0"/>
              </a:rPr>
              <a:t>- </a:t>
            </a:r>
            <a:r>
              <a:rPr lang="en" sz="1200" kern="1200" dirty="0" err="1">
                <a:solidFill>
                  <a:schemeClr val="tx1"/>
                </a:solidFill>
                <a:effectLst/>
                <a:latin typeface="Arial" charset="0"/>
                <a:ea typeface="ＭＳ Ｐゴシック" pitchFamily="34" charset="-128"/>
                <a:cs typeface="ＭＳ Ｐゴシック" charset="0"/>
              </a:rPr>
              <a:t>fied</a:t>
            </a:r>
            <a:r>
              <a:rPr lang="en" sz="1200" kern="1200" dirty="0">
                <a:solidFill>
                  <a:schemeClr val="tx1"/>
                </a:solidFill>
                <a:effectLst/>
                <a:latin typeface="Arial" charset="0"/>
                <a:ea typeface="ＭＳ Ｐゴシック" pitchFamily="34" charset="-128"/>
                <a:cs typeface="ＭＳ Ｐゴシック" charset="0"/>
              </a:rPr>
              <a:t> the correct insight, with much more certainty that it was a determining factor. Further, the trust in the classifier also dropped substantially. Although our sample size is small, this experiment demonstrates the utility of explaining </a:t>
            </a:r>
            <a:r>
              <a:rPr lang="en" sz="1200" kern="1200" dirty="0" err="1">
                <a:solidFill>
                  <a:schemeClr val="tx1"/>
                </a:solidFill>
                <a:effectLst/>
                <a:latin typeface="Arial" charset="0"/>
                <a:ea typeface="ＭＳ Ｐゴシック" pitchFamily="34" charset="-128"/>
                <a:cs typeface="ＭＳ Ｐゴシック" charset="0"/>
              </a:rPr>
              <a:t>indi</a:t>
            </a:r>
            <a:r>
              <a:rPr lang="en" sz="1200" kern="1200" dirty="0">
                <a:solidFill>
                  <a:schemeClr val="tx1"/>
                </a:solidFill>
                <a:effectLst/>
                <a:latin typeface="Arial" charset="0"/>
                <a:ea typeface="ＭＳ Ｐゴシック" pitchFamily="34" charset="-128"/>
                <a:cs typeface="ＭＳ Ｐゴシック" charset="0"/>
              </a:rPr>
              <a:t>- </a:t>
            </a:r>
            <a:r>
              <a:rPr lang="en" sz="1200" kern="1200" dirty="0" err="1">
                <a:solidFill>
                  <a:schemeClr val="tx1"/>
                </a:solidFill>
                <a:effectLst/>
                <a:latin typeface="Arial" charset="0"/>
                <a:ea typeface="ＭＳ Ｐゴシック" pitchFamily="34" charset="-128"/>
                <a:cs typeface="ＭＳ Ｐゴシック" charset="0"/>
              </a:rPr>
              <a:t>vidual</a:t>
            </a:r>
            <a:r>
              <a:rPr lang="en" sz="1200" kern="1200" dirty="0">
                <a:solidFill>
                  <a:schemeClr val="tx1"/>
                </a:solidFill>
                <a:effectLst/>
                <a:latin typeface="Arial" charset="0"/>
                <a:ea typeface="ＭＳ Ｐゴシック" pitchFamily="34" charset="-128"/>
                <a:cs typeface="ＭＳ Ｐゴシック" charset="0"/>
              </a:rPr>
              <a:t> predictions for getting insights into classifiers knowing when not to trust them and why. </a:t>
            </a:r>
            <a:endParaRPr lang="en" dirty="0"/>
          </a:p>
          <a:p>
            <a:endParaRPr lang="en"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8</a:t>
            </a:fld>
            <a:endParaRPr lang="en-US"/>
          </a:p>
        </p:txBody>
      </p:sp>
    </p:spTree>
    <p:extLst>
      <p:ext uri="{BB962C8B-B14F-4D97-AF65-F5344CB8AC3E}">
        <p14:creationId xmlns:p14="http://schemas.microsoft.com/office/powerpoint/2010/main" val="4174696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9</a:t>
            </a:fld>
            <a:endParaRPr lang="en-US"/>
          </a:p>
        </p:txBody>
      </p:sp>
    </p:spTree>
    <p:extLst>
      <p:ext uri="{BB962C8B-B14F-4D97-AF65-F5344CB8AC3E}">
        <p14:creationId xmlns:p14="http://schemas.microsoft.com/office/powerpoint/2010/main" val="795252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medium.com</a:t>
            </a:r>
            <a:r>
              <a:rPr lang="en-US" dirty="0"/>
              <a:t>/@</a:t>
            </a:r>
            <a:r>
              <a:rPr lang="en-US" dirty="0" err="1"/>
              <a:t>Zelros</a:t>
            </a:r>
            <a:r>
              <a:rPr lang="en-US" dirty="0"/>
              <a:t>/a-brief-history-of-machine-learning-models-explainability-f1c3301be9dc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dirty="0"/>
              <a:t>Features Importance &amp; Features contribution at a given point</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pPr>
              <a:defRPr/>
            </a:pPr>
            <a:fld id="{7D8317EB-99AF-4CAA-ADE4-8E8100A834CD}" type="slidenum">
              <a:rPr lang="en-US" smtClean="0"/>
              <a:pPr>
                <a:defRPr/>
              </a:pPr>
              <a:t>10</a:t>
            </a:fld>
            <a:endParaRPr lang="en-US"/>
          </a:p>
        </p:txBody>
      </p:sp>
    </p:spTree>
    <p:extLst>
      <p:ext uri="{BB962C8B-B14F-4D97-AF65-F5344CB8AC3E}">
        <p14:creationId xmlns:p14="http://schemas.microsoft.com/office/powerpoint/2010/main" val="3627788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a:t>
            </a:r>
            <a:r>
              <a:rPr lang="en-US" dirty="0" err="1"/>
              <a:t>www.youtube.com</a:t>
            </a:r>
            <a:r>
              <a:rPr lang="en-US" dirty="0"/>
              <a:t>/</a:t>
            </a:r>
            <a:r>
              <a:rPr lang="en-US" dirty="0" err="1"/>
              <a:t>watch?v</a:t>
            </a:r>
            <a:r>
              <a:rPr lang="en-US" dirty="0"/>
              <a:t>=M2IebCN9Ht4</a:t>
            </a:r>
          </a:p>
          <a:p>
            <a:endParaRPr lang="e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 sz="1200" kern="1200" dirty="0">
                <a:solidFill>
                  <a:schemeClr val="tx1"/>
                </a:solidFill>
                <a:effectLst/>
                <a:latin typeface="Arial" charset="0"/>
                <a:ea typeface="ＭＳ Ｐゴシック" pitchFamily="34" charset="-128"/>
                <a:cs typeface="ＭＳ Ｐゴシック" charset="0"/>
              </a:rPr>
              <a:t>https://</a:t>
            </a:r>
            <a:r>
              <a:rPr lang="en" sz="1200" kern="1200" dirty="0" err="1">
                <a:solidFill>
                  <a:schemeClr val="tx1"/>
                </a:solidFill>
                <a:effectLst/>
                <a:latin typeface="Arial" charset="0"/>
                <a:ea typeface="ＭＳ Ｐゴシック" pitchFamily="34" charset="-128"/>
                <a:cs typeface="ＭＳ Ｐゴシック" charset="0"/>
              </a:rPr>
              <a:t>arxiv.org</a:t>
            </a:r>
            <a:r>
              <a:rPr lang="en" sz="1200" kern="1200" dirty="0">
                <a:solidFill>
                  <a:schemeClr val="tx1"/>
                </a:solidFill>
                <a:effectLst/>
                <a:latin typeface="Arial" charset="0"/>
                <a:ea typeface="ＭＳ Ｐゴシック" pitchFamily="34" charset="-128"/>
                <a:cs typeface="ＭＳ Ｐゴシック" charset="0"/>
              </a:rPr>
              <a:t>/abs/1412.1897 - </a:t>
            </a:r>
            <a:r>
              <a:rPr lang="en" sz="1200" kern="1200" dirty="0" err="1">
                <a:solidFill>
                  <a:schemeClr val="tx1"/>
                </a:solidFill>
                <a:effectLst/>
                <a:latin typeface="Arial" charset="0"/>
                <a:ea typeface="ＭＳ Ｐゴシック" pitchFamily="34" charset="-128"/>
                <a:cs typeface="ＭＳ Ｐゴシック" charset="0"/>
              </a:rPr>
              <a:t>stad</a:t>
            </a:r>
            <a:r>
              <a:rPr lang="en" sz="1200" kern="1200" dirty="0">
                <a:solidFill>
                  <a:schemeClr val="tx1"/>
                </a:solidFill>
                <a:effectLst/>
                <a:latin typeface="Arial" charset="0"/>
                <a:ea typeface="ＭＳ Ｐゴシック" pitchFamily="34" charset="-128"/>
                <a:cs typeface="ＭＳ Ｐゴシック" charset="0"/>
              </a:rPr>
              <a:t> jest </a:t>
            </a:r>
            <a:r>
              <a:rPr lang="en" sz="1200" kern="1200" dirty="0" err="1">
                <a:solidFill>
                  <a:schemeClr val="tx1"/>
                </a:solidFill>
                <a:effectLst/>
                <a:latin typeface="Arial" charset="0"/>
                <a:ea typeface="ＭＳ Ｐゴシック" pitchFamily="34" charset="-128"/>
                <a:cs typeface="ＭＳ Ｐゴシック" charset="0"/>
              </a:rPr>
              <a:t>rysunek</a:t>
            </a:r>
            <a:endParaRPr lang="en-US" dirty="0"/>
          </a:p>
          <a:p>
            <a:endParaRPr lang="en" dirty="0"/>
          </a:p>
          <a:p>
            <a:endParaRPr lang="en" sz="1200" kern="1200" dirty="0">
              <a:solidFill>
                <a:schemeClr val="tx1"/>
              </a:solidFill>
              <a:effectLst/>
              <a:latin typeface="Arial" charset="0"/>
              <a:ea typeface="ＭＳ Ｐゴシック" pitchFamily="34" charset="-128"/>
              <a:cs typeface="ＭＳ Ｐゴシック" charset="0"/>
            </a:endParaRPr>
          </a:p>
          <a:p>
            <a:endParaRPr lang="en" sz="1200" kern="1200" dirty="0">
              <a:solidFill>
                <a:schemeClr val="tx1"/>
              </a:solidFill>
              <a:effectLst/>
              <a:latin typeface="Arial" charset="0"/>
              <a:ea typeface="ＭＳ Ｐゴシック" pitchFamily="34" charset="-128"/>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7D8317EB-99AF-4CAA-ADE4-8E8100A834CD}" type="slidenum">
              <a:rPr lang="en-US" smtClean="0"/>
              <a:pPr>
                <a:defRPr/>
              </a:pPr>
              <a:t>11</a:t>
            </a:fld>
            <a:endParaRPr lang="en-US"/>
          </a:p>
        </p:txBody>
      </p:sp>
    </p:spTree>
    <p:extLst>
      <p:ext uri="{BB962C8B-B14F-4D97-AF65-F5344CB8AC3E}">
        <p14:creationId xmlns:p14="http://schemas.microsoft.com/office/powerpoint/2010/main" val="1146057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11" descr="standard white backer"/>
          <p:cNvPicPr>
            <a:picLocks noChangeAspect="1" noChangeArrowheads="1"/>
          </p:cNvPicPr>
          <p:nvPr userDrawn="1"/>
        </p:nvPicPr>
        <p:blipFill>
          <a:blip r:embed="rId2"/>
          <a:srcRect/>
          <a:stretch>
            <a:fillRect/>
          </a:stretch>
        </p:blipFill>
        <p:spPr bwMode="auto">
          <a:xfrm>
            <a:off x="1008063" y="-7938"/>
            <a:ext cx="8156575" cy="5160963"/>
          </a:xfrm>
          <a:prstGeom prst="rect">
            <a:avLst/>
          </a:prstGeom>
          <a:noFill/>
          <a:ln w="9525">
            <a:noFill/>
            <a:miter lim="800000"/>
            <a:headEnd/>
            <a:tailEnd/>
          </a:ln>
        </p:spPr>
      </p:pic>
      <p:pic>
        <p:nvPicPr>
          <p:cNvPr id="5" name="Picture 109" descr="Standard size PPT graphics-06"/>
          <p:cNvPicPr>
            <a:picLocks noChangeAspect="1" noChangeArrowheads="1"/>
          </p:cNvPicPr>
          <p:nvPr userDrawn="1"/>
        </p:nvPicPr>
        <p:blipFill>
          <a:blip r:embed="rId3">
            <a:extLst>
              <a:ext uri="{28A0092B-C50C-407E-A947-70E740481C1C}">
                <a14:useLocalDpi xmlns:a14="http://schemas.microsoft.com/office/drawing/2010/main"/>
              </a:ext>
            </a:extLst>
          </a:blip>
          <a:srcRect b="336"/>
          <a:stretch>
            <a:fillRect/>
          </a:stretch>
        </p:blipFill>
        <p:spPr bwMode="auto">
          <a:xfrm>
            <a:off x="2835275" y="1963738"/>
            <a:ext cx="6308725" cy="3179762"/>
          </a:xfrm>
          <a:prstGeom prst="rect">
            <a:avLst/>
          </a:prstGeom>
          <a:noFill/>
          <a:ln w="9525">
            <a:noFill/>
            <a:miter lim="800000"/>
            <a:headEnd/>
            <a:tailEnd/>
          </a:ln>
        </p:spPr>
      </p:pic>
      <p:sp>
        <p:nvSpPr>
          <p:cNvPr id="3074" name="Rectangle 2"/>
          <p:cNvSpPr>
            <a:spLocks noGrp="1" noChangeAspect="1" noChangeArrowheads="1"/>
          </p:cNvSpPr>
          <p:nvPr>
            <p:ph type="ctrTitle"/>
          </p:nvPr>
        </p:nvSpPr>
        <p:spPr>
          <a:xfrm>
            <a:off x="460375" y="812006"/>
            <a:ext cx="7677150" cy="1323975"/>
          </a:xfrm>
        </p:spPr>
        <p:txBody>
          <a:bodyPr anchor="b"/>
          <a:lstStyle>
            <a:lvl1pPr>
              <a:lnSpc>
                <a:spcPct val="95000"/>
              </a:lnSpc>
              <a:defRPr sz="3200">
                <a:solidFill>
                  <a:schemeClr val="tx1"/>
                </a:solidFill>
              </a:defRPr>
            </a:lvl1pPr>
          </a:lstStyle>
          <a:p>
            <a:pPr lvl="0"/>
            <a:r>
              <a:rPr lang="en-US" noProof="0" dirty="0"/>
              <a:t>Click to edit </a:t>
            </a:r>
            <a:br>
              <a:rPr lang="en-US" noProof="0" dirty="0"/>
            </a:br>
            <a:r>
              <a:rPr lang="en-US" noProof="0" dirty="0"/>
              <a:t>master title style</a:t>
            </a:r>
          </a:p>
        </p:txBody>
      </p:sp>
      <p:sp>
        <p:nvSpPr>
          <p:cNvPr id="3075" name="Rectangle 3"/>
          <p:cNvSpPr>
            <a:spLocks noGrp="1" noChangeArrowheads="1"/>
          </p:cNvSpPr>
          <p:nvPr>
            <p:ph type="subTitle" idx="1"/>
          </p:nvPr>
        </p:nvSpPr>
        <p:spPr>
          <a:xfrm>
            <a:off x="460375" y="2476500"/>
            <a:ext cx="4787900" cy="623888"/>
          </a:xfrm>
        </p:spPr>
        <p:txBody>
          <a:bodyPr/>
          <a:lstStyle>
            <a:lvl1pPr marL="0" indent="0">
              <a:buFontTx/>
              <a:buNone/>
              <a:defRPr sz="2200" b="1"/>
            </a:lvl1pPr>
          </a:lstStyle>
          <a:p>
            <a:pPr lvl="0"/>
            <a:r>
              <a:rPr lang="en-US" noProof="0"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188590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920395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452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7"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600" dirty="0">
                <a:solidFill>
                  <a:schemeClr val="bg1"/>
                </a:solidFill>
              </a:rPr>
              <a:t>IBM Watson &amp; Cloud © 2019 IBM Corporation			               ***   IBM &amp; Business Partner Only   ***</a:t>
            </a:r>
            <a:endParaRPr lang="en-US" sz="600" dirty="0">
              <a:solidFill>
                <a:schemeClr val="bg1"/>
              </a:solidFill>
            </a:endParaRPr>
          </a:p>
        </p:txBody>
      </p:sp>
    </p:spTree>
    <p:extLst>
      <p:ext uri="{BB962C8B-B14F-4D97-AF65-F5344CB8AC3E}">
        <p14:creationId xmlns:p14="http://schemas.microsoft.com/office/powerpoint/2010/main" val="1974267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09372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BC2A-68D6-B644-B8A6-26AB2512F3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E294F1-54CC-2743-AA4E-1C4CC1561509}"/>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0E7AD57-A99B-E346-A590-487A18592739}"/>
              </a:ext>
            </a:extLst>
          </p:cNvPr>
          <p:cNvSpPr>
            <a:spLocks noGrp="1"/>
          </p:cNvSpPr>
          <p:nvPr>
            <p:ph type="dt" sz="half" idx="10"/>
          </p:nvPr>
        </p:nvSpPr>
        <p:spPr/>
        <p:txBody>
          <a:bodyPr/>
          <a:lstStyle/>
          <a:p>
            <a:fld id="{F0F7AE7A-B7E1-1A44-9B15-1874755311F2}" type="datetimeFigureOut">
              <a:rPr lang="en-US" smtClean="0"/>
              <a:t>3/6/19</a:t>
            </a:fld>
            <a:endParaRPr lang="en-US"/>
          </a:p>
        </p:txBody>
      </p:sp>
      <p:sp>
        <p:nvSpPr>
          <p:cNvPr id="5" name="Footer Placeholder 4">
            <a:extLst>
              <a:ext uri="{FF2B5EF4-FFF2-40B4-BE49-F238E27FC236}">
                <a16:creationId xmlns:a16="http://schemas.microsoft.com/office/drawing/2014/main" id="{3792A00F-574F-0649-98B6-E7DA98BEB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34CD9-08B3-3244-8F14-896B9BFD4069}"/>
              </a:ext>
            </a:extLst>
          </p:cNvPr>
          <p:cNvSpPr>
            <a:spLocks noGrp="1"/>
          </p:cNvSpPr>
          <p:nvPr>
            <p:ph type="sldNum" sz="quarter" idx="12"/>
          </p:nvPr>
        </p:nvSpPr>
        <p:spPr/>
        <p:txBody>
          <a:bodyPr/>
          <a:lstStyle/>
          <a:p>
            <a:fld id="{C780BDF9-3933-9940-8B78-9DD71BB55BA2}" type="slidenum">
              <a:rPr lang="en-US" smtClean="0"/>
              <a:t>‹#›</a:t>
            </a:fld>
            <a:endParaRPr lang="en-US"/>
          </a:p>
        </p:txBody>
      </p:sp>
    </p:spTree>
    <p:extLst>
      <p:ext uri="{BB962C8B-B14F-4D97-AF65-F5344CB8AC3E}">
        <p14:creationId xmlns:p14="http://schemas.microsoft.com/office/powerpoint/2010/main" val="1048721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871000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ibm sign-of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2F7C2-7ACA-134F-97A2-026B03EF776A}"/>
              </a:ext>
            </a:extLst>
          </p:cNvPr>
          <p:cNvSpPr/>
          <p:nvPr userDrawn="1"/>
        </p:nvSpPr>
        <p:spPr>
          <a:xfrm>
            <a:off x="-31805" y="-31805"/>
            <a:ext cx="9247367" cy="5247861"/>
          </a:xfrm>
          <a:prstGeom prst="rect">
            <a:avLst/>
          </a:prstGeom>
          <a:solidFill>
            <a:schemeClr val="tx1"/>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755496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Full Black with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16004B-AA7A-C141-AE92-5D43BEBE385E}"/>
              </a:ext>
            </a:extLst>
          </p:cNvPr>
          <p:cNvSpPr>
            <a:spLocks/>
          </p:cNvSpPr>
          <p:nvPr userDrawn="1"/>
        </p:nvSpPr>
        <p:spPr>
          <a:xfrm>
            <a:off x="-64168" y="-16041"/>
            <a:ext cx="9296400" cy="525777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chemeClr val="tx1"/>
              </a:solidFill>
              <a:latin typeface="Helvetica Neue Light" charset="0"/>
              <a:ea typeface="Helvetica Neue Light" charset="0"/>
              <a:cs typeface="Helvetica Neue Light" charset="0"/>
            </a:endParaRPr>
          </a:p>
        </p:txBody>
      </p:sp>
      <p:pic>
        <p:nvPicPr>
          <p:cNvPr id="6" name="Picture 5" descr="mage result for ibm white logo">
            <a:extLst>
              <a:ext uri="{FF2B5EF4-FFF2-40B4-BE49-F238E27FC236}">
                <a16:creationId xmlns:a16="http://schemas.microsoft.com/office/drawing/2014/main" id="{03D612E8-58DC-864B-89B3-43BEDEEB36E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277849" y="4756106"/>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DD41A5-68EE-DE46-8DFF-CF899D92AAA5}"/>
              </a:ext>
            </a:extLst>
          </p:cNvPr>
          <p:cNvSpPr txBox="1"/>
          <p:nvPr userDrawn="1"/>
        </p:nvSpPr>
        <p:spPr>
          <a:xfrm>
            <a:off x="228600" y="4882711"/>
            <a:ext cx="1576072" cy="253916"/>
          </a:xfrm>
          <a:prstGeom prst="rect">
            <a:avLst/>
          </a:prstGeom>
          <a:noFill/>
        </p:spPr>
        <p:txBody>
          <a:bodyPr wrap="none" rtlCol="0" anchor="ctr">
            <a:spAutoFit/>
          </a:bodyPr>
          <a:lstStyle/>
          <a:p>
            <a:pPr algn="l"/>
            <a:r>
              <a:rPr lang="en-US" sz="1050" b="0" dirty="0">
                <a:solidFill>
                  <a:schemeClr val="bg2"/>
                </a:solidFill>
                <a:latin typeface="Helvetica Neue Light" charset="0"/>
                <a:ea typeface="Helvetica Neue Light" charset="0"/>
                <a:cs typeface="Helvetica Neue Light" charset="0"/>
              </a:rPr>
              <a:t>IBM</a:t>
            </a:r>
            <a:r>
              <a:rPr lang="en-US" sz="1050" b="1" dirty="0">
                <a:solidFill>
                  <a:schemeClr val="bg2"/>
                </a:solidFill>
                <a:latin typeface="Helvetica Neue Light" charset="0"/>
                <a:ea typeface="Helvetica Neue Light" charset="0"/>
                <a:cs typeface="Helvetica Neue Light" charset="0"/>
              </a:rPr>
              <a:t> </a:t>
            </a:r>
            <a:r>
              <a:rPr lang="en-US" sz="1050" b="1" i="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Watson Data &amp; AI</a:t>
            </a:r>
          </a:p>
        </p:txBody>
      </p:sp>
    </p:spTree>
    <p:extLst>
      <p:ext uri="{BB962C8B-B14F-4D97-AF65-F5344CB8AC3E}">
        <p14:creationId xmlns:p14="http://schemas.microsoft.com/office/powerpoint/2010/main" val="16427605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Half_06">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7"/>
            <a:ext cx="1572974" cy="1783758"/>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1977925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3642" y="239064"/>
            <a:ext cx="8191500" cy="773113"/>
          </a:xfrm>
        </p:spPr>
        <p:txBody>
          <a:bodyPr/>
          <a:lstStyle>
            <a:lvl1pPr>
              <a:defRPr b="0"/>
            </a:lvl1pPr>
          </a:lstStyle>
          <a:p>
            <a:r>
              <a:rPr lang="en-US" dirty="0"/>
              <a:t>Click to edit Master title style</a:t>
            </a:r>
          </a:p>
        </p:txBody>
      </p:sp>
      <p:sp>
        <p:nvSpPr>
          <p:cNvPr id="3" name="Content Placeholder 2"/>
          <p:cNvSpPr>
            <a:spLocks noGrp="1"/>
          </p:cNvSpPr>
          <p:nvPr>
            <p:ph idx="1"/>
          </p:nvPr>
        </p:nvSpPr>
        <p:spPr>
          <a:xfrm>
            <a:off x="253642" y="1072515"/>
            <a:ext cx="8191500" cy="3373438"/>
          </a:xfrm>
        </p:spPr>
        <p:txBody>
          <a:bodyPr/>
          <a:lstStyle>
            <a:lvl1pPr marL="171450" indent="-171450">
              <a:buFont typeface="Wingdings" charset="2"/>
              <a:buChar char="§"/>
              <a:defRPr sz="1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23B82-1E09-904F-80D5-56EEF6F705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AC4DDF-5570-4445-9F19-C9D682388A4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21F652-BB79-DC44-9806-77D5B155EDF6}"/>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268336-73AF-264D-B8A3-167736446B3F}"/>
              </a:ext>
            </a:extLst>
          </p:cNvPr>
          <p:cNvSpPr>
            <a:spLocks noGrp="1"/>
          </p:cNvSpPr>
          <p:nvPr>
            <p:ph type="dt" sz="half" idx="10"/>
          </p:nvPr>
        </p:nvSpPr>
        <p:spPr/>
        <p:txBody>
          <a:bodyPr/>
          <a:lstStyle/>
          <a:p>
            <a:fld id="{FEE0800F-2198-094B-8904-314D852685F8}" type="datetimeFigureOut">
              <a:rPr lang="en-US" smtClean="0"/>
              <a:t>3/6/19</a:t>
            </a:fld>
            <a:endParaRPr lang="en-US"/>
          </a:p>
        </p:txBody>
      </p:sp>
      <p:sp>
        <p:nvSpPr>
          <p:cNvPr id="6" name="Footer Placeholder 5">
            <a:extLst>
              <a:ext uri="{FF2B5EF4-FFF2-40B4-BE49-F238E27FC236}">
                <a16:creationId xmlns:a16="http://schemas.microsoft.com/office/drawing/2014/main" id="{3BC0BAB1-20A9-3E4F-A80D-B54295FA2B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0BCA5-B64B-7A49-8C2A-07128F499C1E}"/>
              </a:ext>
            </a:extLst>
          </p:cNvPr>
          <p:cNvSpPr>
            <a:spLocks noGrp="1"/>
          </p:cNvSpPr>
          <p:nvPr>
            <p:ph type="sldNum" sz="quarter" idx="12"/>
          </p:nvPr>
        </p:nvSpPr>
        <p:spPr/>
        <p:txBody>
          <a:bodyPr/>
          <a:lstStyle/>
          <a:p>
            <a:fld id="{2B22BF47-A862-B84C-978D-AA62F5ABFB19}" type="slidenum">
              <a:rPr lang="en-US" smtClean="0"/>
              <a:t>‹#›</a:t>
            </a:fld>
            <a:endParaRPr lang="en-US"/>
          </a:p>
        </p:txBody>
      </p:sp>
    </p:spTree>
    <p:extLst>
      <p:ext uri="{BB962C8B-B14F-4D97-AF65-F5344CB8AC3E}">
        <p14:creationId xmlns:p14="http://schemas.microsoft.com/office/powerpoint/2010/main" val="139397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595708" y="4732139"/>
            <a:ext cx="197726" cy="216098"/>
          </a:xfrm>
          <a:prstGeom prst="rect">
            <a:avLst/>
          </a:prstGeom>
        </p:spPr>
        <p:txBody>
          <a:bodyPr/>
          <a:lstStyle/>
          <a:p>
            <a:fld id="{EC4AE2CB-5168-634A-A1B9-BA9CBAC233DB}" type="slidenum">
              <a:rPr lang="en-US" smtClean="0"/>
              <a:pPr/>
              <a:t>‹#›</a:t>
            </a:fld>
            <a:endParaRPr lang="en-US" dirty="0"/>
          </a:p>
        </p:txBody>
      </p:sp>
      <p:sp>
        <p:nvSpPr>
          <p:cNvPr id="7" name="Text Placeholder 6"/>
          <p:cNvSpPr>
            <a:spLocks noGrp="1"/>
          </p:cNvSpPr>
          <p:nvPr>
            <p:ph type="body" sz="quarter" idx="11" hasCustomPrompt="1"/>
          </p:nvPr>
        </p:nvSpPr>
        <p:spPr>
          <a:xfrm>
            <a:off x="337564" y="924521"/>
            <a:ext cx="8468276" cy="3753445"/>
          </a:xfrm>
        </p:spPr>
        <p:txBody>
          <a:bodyPr>
            <a:noAutofit/>
          </a:bodyPr>
          <a:lstStyle>
            <a:lvl1pPr marL="0" indent="0">
              <a:buNone/>
              <a:defRPr baseline="0"/>
            </a:lvl1pPr>
            <a:lvl2pPr marL="238101" indent="0">
              <a:buNone/>
              <a:defRPr/>
            </a:lvl2pPr>
            <a:lvl3pPr marL="476202" indent="0">
              <a:buNone/>
              <a:defRPr/>
            </a:lvl3pPr>
            <a:lvl4pPr marL="714304" indent="0">
              <a:buNone/>
              <a:defRPr/>
            </a:lvl4pPr>
            <a:lvl5pPr marL="952405"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Tree>
    <p:extLst>
      <p:ext uri="{BB962C8B-B14F-4D97-AF65-F5344CB8AC3E}">
        <p14:creationId xmlns:p14="http://schemas.microsoft.com/office/powerpoint/2010/main" val="242162858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97756" y="270321"/>
            <a:ext cx="4474777" cy="914400"/>
          </a:xfrm>
        </p:spPr>
        <p:txBody>
          <a:bodyPr/>
          <a:lstStyle>
            <a:lvl1pPr>
              <a:defRPr sz="2800"/>
            </a:lvl1pPr>
          </a:lstStyle>
          <a:p>
            <a:r>
              <a:rPr lang="en-US" dirty="0"/>
              <a:t>Click to edit Master title style</a:t>
            </a:r>
          </a:p>
        </p:txBody>
      </p:sp>
    </p:spTree>
    <p:extLst>
      <p:ext uri="{BB962C8B-B14F-4D97-AF65-F5344CB8AC3E}">
        <p14:creationId xmlns:p14="http://schemas.microsoft.com/office/powerpoint/2010/main" val="19937991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3" y="-1"/>
            <a:ext cx="9143999" cy="1290639"/>
          </a:xfrm>
          <a:solidFill>
            <a:schemeClr val="tx1"/>
          </a:solidFill>
        </p:spPr>
        <p:txBody>
          <a:bodyPr lIns="228584" tIns="201154" rIns="228584" bIns="228584"/>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82933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094755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726261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7527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lide Title">
    <p:spTree>
      <p:nvGrpSpPr>
        <p:cNvPr id="1" name=""/>
        <p:cNvGrpSpPr/>
        <p:nvPr/>
      </p:nvGrpSpPr>
      <p:grpSpPr>
        <a:xfrm>
          <a:off x="0" y="0"/>
          <a:ext cx="0" cy="0"/>
          <a:chOff x="0" y="0"/>
          <a:chExt cx="0" cy="0"/>
        </a:xfrm>
      </p:grpSpPr>
      <p:sp>
        <p:nvSpPr>
          <p:cNvPr id="6"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7" name="Footer Placeholder 3">
            <a:extLst>
              <a:ext uri="{FF2B5EF4-FFF2-40B4-BE49-F238E27FC236}">
                <a16:creationId xmlns:a16="http://schemas.microsoft.com/office/drawing/2014/main" id="{F4DDA75E-DFDE-C24C-910B-76759B477966}"/>
              </a:ext>
            </a:extLst>
          </p:cNvPr>
          <p:cNvSpPr txBox="1">
            <a:spLocks/>
          </p:cNvSpPr>
          <p:nvPr userDrawn="1"/>
        </p:nvSpPr>
        <p:spPr>
          <a:xfrm>
            <a:off x="311427" y="4828032"/>
            <a:ext cx="6317974"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de-DE" sz="600" dirty="0">
                <a:solidFill>
                  <a:schemeClr val="bg1"/>
                </a:solidFill>
              </a:rPr>
              <a:t>IBM Watson &amp; Cloud © 2019 IBM Corporation			               ***   IBM &amp; Business Partner Only   ***</a:t>
            </a:r>
            <a:endParaRPr lang="en-US" sz="600" dirty="0">
              <a:solidFill>
                <a:schemeClr val="bg1"/>
              </a:solidFill>
            </a:endParaRPr>
          </a:p>
        </p:txBody>
      </p:sp>
    </p:spTree>
    <p:extLst>
      <p:ext uri="{BB962C8B-B14F-4D97-AF65-F5344CB8AC3E}">
        <p14:creationId xmlns:p14="http://schemas.microsoft.com/office/powerpoint/2010/main" val="17332319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006548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ABC2A-68D6-B644-B8A6-26AB2512F3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E294F1-54CC-2743-AA4E-1C4CC1561509}"/>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0E7AD57-A99B-E346-A590-487A18592739}"/>
              </a:ext>
            </a:extLst>
          </p:cNvPr>
          <p:cNvSpPr>
            <a:spLocks noGrp="1"/>
          </p:cNvSpPr>
          <p:nvPr>
            <p:ph type="dt" sz="half" idx="10"/>
          </p:nvPr>
        </p:nvSpPr>
        <p:spPr/>
        <p:txBody>
          <a:bodyPr/>
          <a:lstStyle/>
          <a:p>
            <a:fld id="{F0F7AE7A-B7E1-1A44-9B15-1874755311F2}" type="datetimeFigureOut">
              <a:rPr lang="en-US" smtClean="0"/>
              <a:t>3/6/19</a:t>
            </a:fld>
            <a:endParaRPr lang="en-US"/>
          </a:p>
        </p:txBody>
      </p:sp>
      <p:sp>
        <p:nvSpPr>
          <p:cNvPr id="5" name="Footer Placeholder 4">
            <a:extLst>
              <a:ext uri="{FF2B5EF4-FFF2-40B4-BE49-F238E27FC236}">
                <a16:creationId xmlns:a16="http://schemas.microsoft.com/office/drawing/2014/main" id="{3792A00F-574F-0649-98B6-E7DA98BEB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034CD9-08B3-3244-8F14-896B9BFD4069}"/>
              </a:ext>
            </a:extLst>
          </p:cNvPr>
          <p:cNvSpPr>
            <a:spLocks noGrp="1"/>
          </p:cNvSpPr>
          <p:nvPr>
            <p:ph type="sldNum" sz="quarter" idx="12"/>
          </p:nvPr>
        </p:nvSpPr>
        <p:spPr/>
        <p:txBody>
          <a:bodyPr/>
          <a:lstStyle/>
          <a:p>
            <a:fld id="{C780BDF9-3933-9940-8B78-9DD71BB55BA2}" type="slidenum">
              <a:rPr lang="en-US" smtClean="0"/>
              <a:t>‹#›</a:t>
            </a:fld>
            <a:endParaRPr lang="en-US"/>
          </a:p>
        </p:txBody>
      </p:sp>
    </p:spTree>
    <p:extLst>
      <p:ext uri="{BB962C8B-B14F-4D97-AF65-F5344CB8AC3E}">
        <p14:creationId xmlns:p14="http://schemas.microsoft.com/office/powerpoint/2010/main" val="3085304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32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0382490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ibm sign-of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12F7C2-7ACA-134F-97A2-026B03EF776A}"/>
              </a:ext>
            </a:extLst>
          </p:cNvPr>
          <p:cNvSpPr/>
          <p:nvPr userDrawn="1"/>
        </p:nvSpPr>
        <p:spPr>
          <a:xfrm>
            <a:off x="-31805" y="-31805"/>
            <a:ext cx="9247367" cy="5247861"/>
          </a:xfrm>
          <a:prstGeom prst="rect">
            <a:avLst/>
          </a:prstGeom>
          <a:solidFill>
            <a:schemeClr val="tx1"/>
          </a:solidFill>
          <a:ln>
            <a:no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6688592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Full Black with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16004B-AA7A-C141-AE92-5D43BEBE385E}"/>
              </a:ext>
            </a:extLst>
          </p:cNvPr>
          <p:cNvSpPr>
            <a:spLocks/>
          </p:cNvSpPr>
          <p:nvPr userDrawn="1"/>
        </p:nvSpPr>
        <p:spPr>
          <a:xfrm>
            <a:off x="-64168" y="-16041"/>
            <a:ext cx="9296400" cy="5257773"/>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endParaRPr lang="en-US" sz="900" dirty="0">
              <a:solidFill>
                <a:schemeClr val="tx1"/>
              </a:solidFill>
              <a:latin typeface="Helvetica Neue Light" charset="0"/>
              <a:ea typeface="Helvetica Neue Light" charset="0"/>
              <a:cs typeface="Helvetica Neue Light" charset="0"/>
            </a:endParaRPr>
          </a:p>
        </p:txBody>
      </p:sp>
      <p:pic>
        <p:nvPicPr>
          <p:cNvPr id="6" name="Picture 5" descr="mage result for ibm white logo">
            <a:extLst>
              <a:ext uri="{FF2B5EF4-FFF2-40B4-BE49-F238E27FC236}">
                <a16:creationId xmlns:a16="http://schemas.microsoft.com/office/drawing/2014/main" id="{03D612E8-58DC-864B-89B3-43BEDEEB36E8}"/>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277849" y="4756106"/>
            <a:ext cx="507126" cy="5071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DD41A5-68EE-DE46-8DFF-CF899D92AAA5}"/>
              </a:ext>
            </a:extLst>
          </p:cNvPr>
          <p:cNvSpPr txBox="1"/>
          <p:nvPr userDrawn="1"/>
        </p:nvSpPr>
        <p:spPr>
          <a:xfrm>
            <a:off x="228600" y="4882711"/>
            <a:ext cx="1576072" cy="253916"/>
          </a:xfrm>
          <a:prstGeom prst="rect">
            <a:avLst/>
          </a:prstGeom>
          <a:noFill/>
        </p:spPr>
        <p:txBody>
          <a:bodyPr wrap="none" rtlCol="0" anchor="ctr">
            <a:spAutoFit/>
          </a:bodyPr>
          <a:lstStyle/>
          <a:p>
            <a:pPr algn="l"/>
            <a:r>
              <a:rPr lang="en-US" sz="1050" b="0" dirty="0">
                <a:solidFill>
                  <a:schemeClr val="bg2"/>
                </a:solidFill>
                <a:latin typeface="Helvetica Neue Light" charset="0"/>
                <a:ea typeface="Helvetica Neue Light" charset="0"/>
                <a:cs typeface="Helvetica Neue Light" charset="0"/>
              </a:rPr>
              <a:t>IBM</a:t>
            </a:r>
            <a:r>
              <a:rPr lang="en-US" sz="1050" b="1" dirty="0">
                <a:solidFill>
                  <a:schemeClr val="bg2"/>
                </a:solidFill>
                <a:latin typeface="Helvetica Neue Light" charset="0"/>
                <a:ea typeface="Helvetica Neue Light" charset="0"/>
                <a:cs typeface="Helvetica Neue Light" charset="0"/>
              </a:rPr>
              <a:t> </a:t>
            </a:r>
            <a:r>
              <a:rPr lang="en-US" sz="1050" b="1" i="0"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Watson Data &amp; AI</a:t>
            </a:r>
          </a:p>
        </p:txBody>
      </p:sp>
    </p:spTree>
    <p:extLst>
      <p:ext uri="{BB962C8B-B14F-4D97-AF65-F5344CB8AC3E}">
        <p14:creationId xmlns:p14="http://schemas.microsoft.com/office/powerpoint/2010/main" val="3306693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Half_06">
    <p:spTree>
      <p:nvGrpSpPr>
        <p:cNvPr id="1" name=""/>
        <p:cNvGrpSpPr/>
        <p:nvPr/>
      </p:nvGrpSpPr>
      <p:grpSpPr>
        <a:xfrm>
          <a:off x="0" y="0"/>
          <a:ext cx="0" cy="0"/>
          <a:chOff x="0" y="0"/>
          <a:chExt cx="0" cy="0"/>
        </a:xfrm>
      </p:grpSpPr>
      <p:sp>
        <p:nvSpPr>
          <p:cNvPr id="1262" name="4:9"/>
          <p:cNvSpPr>
            <a:spLocks noGrp="1"/>
          </p:cNvSpPr>
          <p:nvPr>
            <p:ph type="body" sz="half" idx="13"/>
          </p:nvPr>
        </p:nvSpPr>
        <p:spPr>
          <a:xfrm>
            <a:off x="2283954" y="0"/>
            <a:ext cx="2286001" cy="5143500"/>
          </a:xfrm>
          <a:prstGeom prst="rect">
            <a:avLst/>
          </a:prstGeom>
          <a:solidFill>
            <a:srgbClr val="ECECEC"/>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3" name="4:9"/>
          <p:cNvSpPr>
            <a:spLocks noGrp="1"/>
          </p:cNvSpPr>
          <p:nvPr>
            <p:ph type="body" sz="half" idx="14"/>
          </p:nvPr>
        </p:nvSpPr>
        <p:spPr>
          <a:xfrm>
            <a:off x="4569954" y="0"/>
            <a:ext cx="2286001" cy="5143500"/>
          </a:xfrm>
          <a:prstGeom prst="rect">
            <a:avLst/>
          </a:prstGeom>
          <a:solidFill>
            <a:srgbClr val="E0E0E0"/>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4" name="4:9"/>
          <p:cNvSpPr>
            <a:spLocks noGrp="1"/>
          </p:cNvSpPr>
          <p:nvPr>
            <p:ph type="body" sz="half" idx="15"/>
          </p:nvPr>
        </p:nvSpPr>
        <p:spPr>
          <a:xfrm>
            <a:off x="6855954" y="0"/>
            <a:ext cx="2286001" cy="5143500"/>
          </a:xfrm>
          <a:prstGeom prst="rect">
            <a:avLst/>
          </a:prstGeom>
          <a:solidFill>
            <a:srgbClr val="959595"/>
          </a:solidFill>
          <a:ln w="3175"/>
        </p:spPr>
        <p:txBody>
          <a:bodyPr lIns="19050" tIns="19050" rIns="19050" bIns="19050" anchor="ctr"/>
          <a:lstStyle>
            <a:lvl1pPr algn="ctr" defTabSz="171446">
              <a:lnSpc>
                <a:spcPts val="1000"/>
              </a:lnSpc>
              <a:spcBef>
                <a:spcPts val="0"/>
              </a:spcBef>
              <a:defRPr sz="700">
                <a:solidFill>
                  <a:srgbClr val="000000"/>
                </a:solidFill>
                <a:latin typeface="+mj-lt"/>
                <a:ea typeface="+mj-ea"/>
                <a:cs typeface="+mj-cs"/>
                <a:sym typeface="Helvetica"/>
              </a:defRPr>
            </a:lvl1pPr>
          </a:lstStyle>
          <a:p>
            <a:r>
              <a:t>4:9</a:t>
            </a:r>
          </a:p>
        </p:txBody>
      </p:sp>
      <p:sp>
        <p:nvSpPr>
          <p:cNvPr id="1265" name="Rectangle"/>
          <p:cNvSpPr>
            <a:spLocks noGrp="1"/>
          </p:cNvSpPr>
          <p:nvPr>
            <p:ph type="body" sz="half" idx="16"/>
          </p:nvPr>
        </p:nvSpPr>
        <p:spPr>
          <a:xfrm>
            <a:off x="-2047" y="0"/>
            <a:ext cx="2286001" cy="5143500"/>
          </a:xfrm>
          <a:prstGeom prst="rect">
            <a:avLst/>
          </a:prstGeom>
          <a:solidFill>
            <a:srgbClr val="F9F9F9"/>
          </a:solidFill>
          <a:ln w="3175"/>
        </p:spPr>
        <p:txBody>
          <a:bodyPr lIns="19050" tIns="19050" rIns="19050" bIns="19050" anchor="ctr"/>
          <a:lstStyle>
            <a:lvl1pPr algn="ctr" defTabSz="232172">
              <a:spcBef>
                <a:spcPts val="0"/>
              </a:spcBef>
              <a:defRPr sz="600">
                <a:solidFill>
                  <a:srgbClr val="000000"/>
                </a:solidFill>
                <a:latin typeface="+mj-lt"/>
                <a:ea typeface="+mj-ea"/>
                <a:cs typeface="+mj-cs"/>
                <a:sym typeface="Helvetica"/>
              </a:defRPr>
            </a:lvl1pPr>
          </a:lstStyle>
          <a:p>
            <a:pPr algn="ctr" defTabSz="309562">
              <a:spcBef>
                <a:spcPts val="0"/>
              </a:spcBef>
              <a:defRPr sz="600">
                <a:solidFill>
                  <a:srgbClr val="000000"/>
                </a:solidFill>
                <a:latin typeface="+mj-lt"/>
                <a:ea typeface="+mj-ea"/>
                <a:cs typeface="+mj-cs"/>
                <a:sym typeface="Helvetica"/>
              </a:defRPr>
            </a:pPr>
            <a:endParaRPr/>
          </a:p>
        </p:txBody>
      </p:sp>
      <p:sp>
        <p:nvSpPr>
          <p:cNvPr id="1266" name="Section Title Subtitle…"/>
          <p:cNvSpPr>
            <a:spLocks noGrp="1"/>
          </p:cNvSpPr>
          <p:nvPr>
            <p:ph type="body" sz="quarter" idx="17"/>
          </p:nvPr>
        </p:nvSpPr>
        <p:spPr>
          <a:xfrm>
            <a:off x="139405" y="147637"/>
            <a:ext cx="1572974" cy="1783758"/>
          </a:xfrm>
          <a:prstGeom prst="rect">
            <a:avLst/>
          </a:prstGeom>
        </p:spPr>
        <p:txBody>
          <a:bodyPr>
            <a:spAutoFit/>
          </a:bodyPr>
          <a:lstStyle>
            <a:lvl1pPr defTabSz="128588">
              <a:lnSpc>
                <a:spcPts val="750"/>
              </a:lnSpc>
              <a:spcBef>
                <a:spcPts val="0"/>
              </a:spcBef>
              <a:defRPr sz="700" b="1">
                <a:solidFill>
                  <a:srgbClr val="000000"/>
                </a:solidFill>
                <a:latin typeface="+mj-lt"/>
                <a:ea typeface="+mj-ea"/>
                <a:cs typeface="+mj-cs"/>
                <a:sym typeface="Helvetica"/>
              </a:defRPr>
            </a:lvl1pPr>
          </a:lstStyle>
          <a:p>
            <a:pPr defTabSz="171450">
              <a:lnSpc>
                <a:spcPts val="1000"/>
              </a:lnSpc>
              <a:spcBef>
                <a:spcPts val="0"/>
              </a:spcBef>
              <a:defRPr sz="700" b="1">
                <a:solidFill>
                  <a:srgbClr val="000000"/>
                </a:solidFill>
                <a:latin typeface="+mj-lt"/>
                <a:ea typeface="+mj-ea"/>
                <a:cs typeface="+mj-cs"/>
                <a:sym typeface="Helvetica"/>
              </a:defRPr>
            </a:pPr>
            <a:r>
              <a:t>Section Title</a:t>
            </a:r>
            <a:br/>
            <a:r>
              <a:rPr b="0"/>
              <a:t>Subtitle</a:t>
            </a:r>
          </a:p>
          <a:p>
            <a:pPr defTabSz="171450">
              <a:lnSpc>
                <a:spcPts val="1000"/>
              </a:lnSpc>
              <a:spcBef>
                <a:spcPts val="0"/>
              </a:spcBef>
              <a:defRPr sz="700">
                <a:solidFill>
                  <a:srgbClr val="000000"/>
                </a:solidFill>
                <a:latin typeface="+mj-lt"/>
                <a:ea typeface="+mj-ea"/>
                <a:cs typeface="+mj-cs"/>
                <a:sym typeface="Helvetica"/>
              </a:defRPr>
            </a:pPr>
            <a:endParaRPr b="0"/>
          </a:p>
          <a:p>
            <a:pPr defTabSz="171450">
              <a:lnSpc>
                <a:spcPts val="1000"/>
              </a:lnSpc>
              <a:spcBef>
                <a:spcPts val="0"/>
              </a:spcBef>
              <a:defRPr sz="700">
                <a:solidFill>
                  <a:srgbClr val="000000"/>
                </a:solidFill>
                <a:latin typeface="+mj-lt"/>
                <a:ea typeface="+mj-ea"/>
                <a:cs typeface="+mj-cs"/>
                <a:sym typeface="Helvetica"/>
              </a:defRPr>
            </a:pPr>
            <a:r>
              <a:t>Copy to come lorem ipsum dolor sit amet nonummy ut wisi consectetuer laoreet volat put lex corper. Lorpsum dolor sit amet nonummy ut wisi consectetuer laoreet volat put lex cormet noper.</a:t>
            </a:r>
          </a:p>
          <a:p>
            <a:pPr defTabSz="171450">
              <a:lnSpc>
                <a:spcPts val="1000"/>
              </a:lnSpc>
              <a:spcBef>
                <a:spcPts val="0"/>
              </a:spcBef>
              <a:defRPr sz="700">
                <a:solidFill>
                  <a:srgbClr val="000000"/>
                </a:solidFill>
                <a:latin typeface="+mj-lt"/>
                <a:ea typeface="+mj-ea"/>
                <a:cs typeface="+mj-cs"/>
                <a:sym typeface="Helvetica"/>
              </a:defRPr>
            </a:pPr>
            <a:endParaRPr/>
          </a:p>
          <a:p>
            <a:pPr defTabSz="171450">
              <a:lnSpc>
                <a:spcPts val="1000"/>
              </a:lnSpc>
              <a:spcBef>
                <a:spcPts val="0"/>
              </a:spcBef>
              <a:defRPr sz="700">
                <a:solidFill>
                  <a:srgbClr val="000000"/>
                </a:solidFill>
                <a:latin typeface="+mj-lt"/>
                <a:ea typeface="+mj-ea"/>
                <a:cs typeface="+mj-cs"/>
                <a:sym typeface="Helvetica"/>
              </a:defRPr>
            </a:pPr>
            <a:r>
              <a:t>What consectetuer laoreet volat put lex corper. Lorpsum dolor sit amet nonummy ut wisi consectetuer laoreet volat put lex cormet noper.</a:t>
            </a:r>
          </a:p>
        </p:txBody>
      </p:sp>
      <p:sp>
        <p:nvSpPr>
          <p:cNvPr id="1268" name="Slide Number"/>
          <p:cNvSpPr>
            <a:spLocks noGrp="1"/>
          </p:cNvSpPr>
          <p:nvPr>
            <p:ph type="sldNum" sz="quarter" idx="2"/>
          </p:nvPr>
        </p:nvSpPr>
        <p:spPr>
          <a:xfrm>
            <a:off x="4480667" y="4905376"/>
            <a:ext cx="177903" cy="177800"/>
          </a:xfrm>
          <a:prstGeom prst="rect">
            <a:avLst/>
          </a:prstGeom>
        </p:spPr>
        <p:txBody>
          <a:bodyPr lIns="19050" tIns="19050" rIns="19050" bIns="19050" anchor="t"/>
          <a:lstStyle>
            <a:lvl1pPr algn="ctr" defTabSz="309554">
              <a:defRPr sz="90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40981771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23B82-1E09-904F-80D5-56EEF6F705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AC4DDF-5570-4445-9F19-C9D682388A4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21F652-BB79-DC44-9806-77D5B155EDF6}"/>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268336-73AF-264D-B8A3-167736446B3F}"/>
              </a:ext>
            </a:extLst>
          </p:cNvPr>
          <p:cNvSpPr>
            <a:spLocks noGrp="1"/>
          </p:cNvSpPr>
          <p:nvPr>
            <p:ph type="dt" sz="half" idx="10"/>
          </p:nvPr>
        </p:nvSpPr>
        <p:spPr/>
        <p:txBody>
          <a:bodyPr/>
          <a:lstStyle/>
          <a:p>
            <a:fld id="{FEE0800F-2198-094B-8904-314D852685F8}" type="datetimeFigureOut">
              <a:rPr lang="en-US" smtClean="0"/>
              <a:t>3/6/19</a:t>
            </a:fld>
            <a:endParaRPr lang="en-US"/>
          </a:p>
        </p:txBody>
      </p:sp>
      <p:sp>
        <p:nvSpPr>
          <p:cNvPr id="6" name="Footer Placeholder 5">
            <a:extLst>
              <a:ext uri="{FF2B5EF4-FFF2-40B4-BE49-F238E27FC236}">
                <a16:creationId xmlns:a16="http://schemas.microsoft.com/office/drawing/2014/main" id="{3BC0BAB1-20A9-3E4F-A80D-B54295FA2B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20BCA5-B64B-7A49-8C2A-07128F499C1E}"/>
              </a:ext>
            </a:extLst>
          </p:cNvPr>
          <p:cNvSpPr>
            <a:spLocks noGrp="1"/>
          </p:cNvSpPr>
          <p:nvPr>
            <p:ph type="sldNum" sz="quarter" idx="12"/>
          </p:nvPr>
        </p:nvSpPr>
        <p:spPr/>
        <p:txBody>
          <a:bodyPr/>
          <a:lstStyle/>
          <a:p>
            <a:fld id="{2B22BF47-A862-B84C-978D-AA62F5ABFB19}" type="slidenum">
              <a:rPr lang="en-US" smtClean="0"/>
              <a:t>‹#›</a:t>
            </a:fld>
            <a:endParaRPr lang="en-US"/>
          </a:p>
        </p:txBody>
      </p:sp>
    </p:spTree>
    <p:extLst>
      <p:ext uri="{BB962C8B-B14F-4D97-AF65-F5344CB8AC3E}">
        <p14:creationId xmlns:p14="http://schemas.microsoft.com/office/powerpoint/2010/main" val="2779395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One column layout (Click to enter heading)</a:t>
            </a:r>
          </a:p>
        </p:txBody>
      </p:sp>
      <p:sp>
        <p:nvSpPr>
          <p:cNvPr id="3" name="Slide Number Placeholder 2"/>
          <p:cNvSpPr>
            <a:spLocks noGrp="1"/>
          </p:cNvSpPr>
          <p:nvPr>
            <p:ph type="sldNum" sz="quarter" idx="10"/>
          </p:nvPr>
        </p:nvSpPr>
        <p:spPr>
          <a:xfrm>
            <a:off x="8595708" y="4732139"/>
            <a:ext cx="197726" cy="216098"/>
          </a:xfrm>
          <a:prstGeom prst="rect">
            <a:avLst/>
          </a:prstGeom>
        </p:spPr>
        <p:txBody>
          <a:bodyPr/>
          <a:lstStyle/>
          <a:p>
            <a:fld id="{EC4AE2CB-5168-634A-A1B9-BA9CBAC233DB}" type="slidenum">
              <a:rPr lang="en-US" smtClean="0"/>
              <a:pPr/>
              <a:t>‹#›</a:t>
            </a:fld>
            <a:endParaRPr lang="en-US" dirty="0"/>
          </a:p>
        </p:txBody>
      </p:sp>
      <p:sp>
        <p:nvSpPr>
          <p:cNvPr id="7" name="Text Placeholder 6"/>
          <p:cNvSpPr>
            <a:spLocks noGrp="1"/>
          </p:cNvSpPr>
          <p:nvPr>
            <p:ph type="body" sz="quarter" idx="11" hasCustomPrompt="1"/>
          </p:nvPr>
        </p:nvSpPr>
        <p:spPr>
          <a:xfrm>
            <a:off x="337564" y="924521"/>
            <a:ext cx="8468276" cy="3753445"/>
          </a:xfrm>
        </p:spPr>
        <p:txBody>
          <a:bodyPr>
            <a:noAutofit/>
          </a:bodyPr>
          <a:lstStyle>
            <a:lvl1pPr marL="0" indent="0">
              <a:buNone/>
              <a:defRPr baseline="0"/>
            </a:lvl1pPr>
            <a:lvl2pPr marL="238101" indent="0">
              <a:buNone/>
              <a:defRPr/>
            </a:lvl2pPr>
            <a:lvl3pPr marL="476202" indent="0">
              <a:buNone/>
              <a:defRPr/>
            </a:lvl3pPr>
            <a:lvl4pPr marL="714304" indent="0">
              <a:buNone/>
              <a:defRPr/>
            </a:lvl4pPr>
            <a:lvl5pPr marL="952405" indent="0">
              <a:buNone/>
              <a:defRPr/>
            </a:lvl5pPr>
          </a:lstStyle>
          <a:p>
            <a:pPr lvl="0"/>
            <a:r>
              <a:rPr lang="en-US" dirty="0"/>
              <a:t>The one column layout is the most flexible slide for any type of content. Whether you want to lead in with a short sentence and a large chart or if you want to present an overview of findings, it can suit many different needs.</a:t>
            </a:r>
          </a:p>
        </p:txBody>
      </p:sp>
    </p:spTree>
    <p:extLst>
      <p:ext uri="{BB962C8B-B14F-4D97-AF65-F5344CB8AC3E}">
        <p14:creationId xmlns:p14="http://schemas.microsoft.com/office/powerpoint/2010/main" val="87965334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984139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397756" y="270321"/>
            <a:ext cx="4474777" cy="914400"/>
          </a:xfrm>
        </p:spPr>
        <p:txBody>
          <a:bodyPr/>
          <a:lstStyle>
            <a:lvl1pPr>
              <a:defRPr sz="2800"/>
            </a:lvl1pPr>
          </a:lstStyle>
          <a:p>
            <a:r>
              <a:rPr lang="en-US" dirty="0"/>
              <a:t>Click to edit Master title style</a:t>
            </a:r>
          </a:p>
        </p:txBody>
      </p:sp>
    </p:spTree>
    <p:extLst>
      <p:ext uri="{BB962C8B-B14F-4D97-AF65-F5344CB8AC3E}">
        <p14:creationId xmlns:p14="http://schemas.microsoft.com/office/powerpoint/2010/main" val="17997570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p>
            <a:endParaRPr lang="en-US" dirty="0">
              <a:solidFill>
                <a:srgbClr val="FFFFFF"/>
              </a:solidFill>
            </a:endParaRPr>
          </a:p>
        </p:txBody>
      </p:sp>
      <p:sp>
        <p:nvSpPr>
          <p:cNvPr id="6" name="Title 5"/>
          <p:cNvSpPr>
            <a:spLocks noGrp="1"/>
          </p:cNvSpPr>
          <p:nvPr>
            <p:ph type="title"/>
          </p:nvPr>
        </p:nvSpPr>
        <p:spPr>
          <a:xfrm>
            <a:off x="3" y="-1"/>
            <a:ext cx="9143999" cy="1290639"/>
          </a:xfrm>
          <a:solidFill>
            <a:schemeClr val="tx1"/>
          </a:solidFill>
        </p:spPr>
        <p:txBody>
          <a:bodyPr lIns="228584" tIns="201154" rIns="228584" bIns="228584"/>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489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60376" y="1366838"/>
            <a:ext cx="3883025" cy="3373041"/>
          </a:xfrm>
        </p:spPr>
        <p:txBody>
          <a:bodyPr/>
          <a:lstStyle>
            <a:lvl1pPr marL="171450" indent="-171450">
              <a:buFont typeface="Wingdings" charset="2"/>
              <a:buChar cha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457700" y="1366838"/>
            <a:ext cx="3898900" cy="3373041"/>
          </a:xfrm>
        </p:spPr>
        <p:txBody>
          <a:bodyPr/>
          <a:lstStyle>
            <a:lvl1pPr marL="171450" indent="-171450">
              <a:buFont typeface="Wingdings" charset="2"/>
              <a:buChar char="§"/>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0375" y="460375"/>
            <a:ext cx="8191500" cy="773113"/>
          </a:xfrm>
        </p:spPr>
        <p:txBody>
          <a:bodyPr/>
          <a:lstStyle/>
          <a:p>
            <a:r>
              <a:rPr lang="en-US"/>
              <a:t>Click to edit Master title style</a:t>
            </a:r>
          </a:p>
        </p:txBody>
      </p:sp>
      <p:sp>
        <p:nvSpPr>
          <p:cNvPr id="3" name="Text Placeholder 2"/>
          <p:cNvSpPr>
            <a:spLocks noGrp="1"/>
          </p:cNvSpPr>
          <p:nvPr>
            <p:ph type="body" sz="half" idx="1"/>
          </p:nvPr>
        </p:nvSpPr>
        <p:spPr>
          <a:xfrm>
            <a:off x="460375" y="1285875"/>
            <a:ext cx="4019550" cy="3373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2325" y="1285875"/>
            <a:ext cx="4019550" cy="3373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alpha val="20000"/>
                  </a:srgbClr>
                </a:solidFill>
              </a:rPr>
              <a:t>© IBM 2018</a:t>
            </a:r>
          </a:p>
        </p:txBody>
      </p:sp>
    </p:spTree>
    <p:extLst>
      <p:ext uri="{BB962C8B-B14F-4D97-AF65-F5344CB8AC3E}">
        <p14:creationId xmlns:p14="http://schemas.microsoft.com/office/powerpoint/2010/main" val="1504192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2.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14602" y="193344"/>
            <a:ext cx="8191500" cy="773113"/>
          </a:xfrm>
          <a:prstGeom prst="rect">
            <a:avLst/>
          </a:prstGeom>
          <a:noFill/>
          <a:ln w="9525">
            <a:noFill/>
            <a:miter lim="800000"/>
            <a:headEnd/>
            <a:tailEnd/>
          </a:ln>
        </p:spPr>
        <p:txBody>
          <a:bodyPr vert="horz" wrap="square" lIns="0" tIns="45718" rIns="91435" bIns="45718"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314602" y="1026795"/>
            <a:ext cx="8191500" cy="3373438"/>
          </a:xfrm>
          <a:prstGeom prst="rect">
            <a:avLst/>
          </a:prstGeom>
          <a:noFill/>
          <a:ln w="9525">
            <a:noFill/>
            <a:miter lim="800000"/>
            <a:headEnd/>
            <a:tailEnd/>
          </a:ln>
        </p:spPr>
        <p:txBody>
          <a:bodyPr vert="horz" wrap="square" lIns="0"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29" name="Rectangle 6"/>
          <p:cNvSpPr>
            <a:spLocks noChangeArrowheads="1"/>
          </p:cNvSpPr>
          <p:nvPr/>
        </p:nvSpPr>
        <p:spPr bwMode="black">
          <a:xfrm>
            <a:off x="43461" y="4941668"/>
            <a:ext cx="2596981" cy="185298"/>
          </a:xfrm>
          <a:prstGeom prst="rect">
            <a:avLst/>
          </a:prstGeom>
          <a:noFill/>
          <a:ln w="9525">
            <a:noFill/>
            <a:miter lim="800000"/>
            <a:headEnd/>
            <a:tailEnd/>
          </a:ln>
        </p:spPr>
        <p:txBody>
          <a:bodyPr wrap="square" lIns="92065" tIns="46033" rIns="92065" bIns="46033">
            <a:spAutoFit/>
          </a:bodyPr>
          <a:lstStyle/>
          <a:p>
            <a:pPr defTabSz="639763">
              <a:defRPr/>
            </a:pPr>
            <a:r>
              <a:rPr lang="en-US" sz="600" baseline="0" dirty="0">
                <a:solidFill>
                  <a:schemeClr val="bg1">
                    <a:lumMod val="65000"/>
                  </a:schemeClr>
                </a:solidFill>
                <a:ea typeface="ＭＳ Ｐゴシック" pitchFamily="-102" charset="-128"/>
              </a:rPr>
              <a:t>© 2018 International Business Machines Corporation</a:t>
            </a:r>
          </a:p>
        </p:txBody>
      </p:sp>
      <p:sp>
        <p:nvSpPr>
          <p:cNvPr id="1063" name="Text Box 39"/>
          <p:cNvSpPr txBox="1">
            <a:spLocks noChangeArrowheads="1"/>
          </p:cNvSpPr>
          <p:nvPr/>
        </p:nvSpPr>
        <p:spPr bwMode="auto">
          <a:xfrm>
            <a:off x="8091488" y="4837113"/>
            <a:ext cx="582612" cy="338137"/>
          </a:xfrm>
          <a:prstGeom prst="rect">
            <a:avLst/>
          </a:prstGeom>
          <a:noFill/>
          <a:ln>
            <a:noFill/>
          </a:ln>
          <a:effectLst/>
          <a:extLst/>
        </p:spPr>
        <p:txBody>
          <a:bodyPr lIns="64008" tIns="32004" rIns="64008" bIns="32004">
            <a:spAutoFit/>
          </a:bodyPr>
          <a:lstStyle>
            <a:lvl1pPr>
              <a:defRPr>
                <a:solidFill>
                  <a:schemeClr val="tx1"/>
                </a:solidFill>
                <a:latin typeface="Arial" charset="0"/>
                <a:ea typeface="ＭＳ Ｐゴシック" charset="0"/>
              </a:defRPr>
            </a:lvl1pPr>
            <a:lvl2pPr marL="320675">
              <a:defRPr>
                <a:solidFill>
                  <a:schemeClr val="tx1"/>
                </a:solidFill>
                <a:latin typeface="Arial" charset="0"/>
                <a:ea typeface="ＭＳ Ｐゴシック" charset="0"/>
              </a:defRPr>
            </a:lvl2pPr>
            <a:lvl3pPr marL="639763">
              <a:defRPr>
                <a:solidFill>
                  <a:schemeClr val="tx1"/>
                </a:solidFill>
                <a:latin typeface="Arial" charset="0"/>
                <a:ea typeface="ＭＳ Ｐゴシック" charset="0"/>
              </a:defRPr>
            </a:lvl3pPr>
            <a:lvl4pPr marL="960438">
              <a:defRPr>
                <a:solidFill>
                  <a:schemeClr val="tx1"/>
                </a:solidFill>
                <a:latin typeface="Arial" charset="0"/>
                <a:ea typeface="ＭＳ Ｐゴシック" charset="0"/>
              </a:defRPr>
            </a:lvl4pPr>
            <a:lvl5pPr marL="1279525">
              <a:defRPr>
                <a:solidFill>
                  <a:schemeClr val="tx1"/>
                </a:solidFill>
                <a:latin typeface="Arial" charset="0"/>
                <a:ea typeface="ＭＳ Ｐゴシック" charset="0"/>
              </a:defRPr>
            </a:lvl5pPr>
            <a:lvl6pPr marL="1736725" fontAlgn="base">
              <a:spcBef>
                <a:spcPct val="0"/>
              </a:spcBef>
              <a:spcAft>
                <a:spcPct val="0"/>
              </a:spcAft>
              <a:defRPr>
                <a:solidFill>
                  <a:schemeClr val="tx1"/>
                </a:solidFill>
                <a:latin typeface="Arial" charset="0"/>
                <a:ea typeface="ＭＳ Ｐゴシック" charset="0"/>
              </a:defRPr>
            </a:lvl6pPr>
            <a:lvl7pPr marL="2193925" fontAlgn="base">
              <a:spcBef>
                <a:spcPct val="0"/>
              </a:spcBef>
              <a:spcAft>
                <a:spcPct val="0"/>
              </a:spcAft>
              <a:defRPr>
                <a:solidFill>
                  <a:schemeClr val="tx1"/>
                </a:solidFill>
                <a:latin typeface="Arial" charset="0"/>
                <a:ea typeface="ＭＳ Ｐゴシック" charset="0"/>
              </a:defRPr>
            </a:lvl7pPr>
            <a:lvl8pPr marL="2651125" fontAlgn="base">
              <a:spcBef>
                <a:spcPct val="0"/>
              </a:spcBef>
              <a:spcAft>
                <a:spcPct val="0"/>
              </a:spcAft>
              <a:defRPr>
                <a:solidFill>
                  <a:schemeClr val="tx1"/>
                </a:solidFill>
                <a:latin typeface="Arial" charset="0"/>
                <a:ea typeface="ＭＳ Ｐゴシック" charset="0"/>
              </a:defRPr>
            </a:lvl8pPr>
            <a:lvl9pPr marL="3108325" fontAlgn="base">
              <a:spcBef>
                <a:spcPct val="0"/>
              </a:spcBef>
              <a:spcAft>
                <a:spcPct val="0"/>
              </a:spcAft>
              <a:defRPr>
                <a:solidFill>
                  <a:schemeClr val="tx1"/>
                </a:solidFill>
                <a:latin typeface="Arial" charset="0"/>
                <a:ea typeface="ＭＳ Ｐゴシック" charset="0"/>
              </a:defRPr>
            </a:lvl9pPr>
          </a:lstStyle>
          <a:p>
            <a:pPr>
              <a:spcBef>
                <a:spcPct val="50000"/>
              </a:spcBef>
              <a:defRPr/>
            </a:pPr>
            <a:endParaRPr lang="en-US"/>
          </a:p>
        </p:txBody>
      </p:sp>
      <p:sp>
        <p:nvSpPr>
          <p:cNvPr id="1064" name="Text Box 40"/>
          <p:cNvSpPr txBox="1">
            <a:spLocks noChangeArrowheads="1"/>
          </p:cNvSpPr>
          <p:nvPr/>
        </p:nvSpPr>
        <p:spPr bwMode="auto">
          <a:xfrm>
            <a:off x="8604840" y="4979438"/>
            <a:ext cx="409575" cy="107722"/>
          </a:xfrm>
          <a:prstGeom prst="rect">
            <a:avLst/>
          </a:prstGeom>
          <a:noFill/>
          <a:ln>
            <a:noFill/>
          </a:ln>
          <a:effectLst/>
          <a:extLst/>
        </p:spPr>
        <p:txBody>
          <a:bodyPr lIns="0" tIns="0" rIns="0" bIns="0">
            <a:spAutoFit/>
          </a:bodyPr>
          <a:lstStyle/>
          <a:p>
            <a:pPr algn="r">
              <a:spcBef>
                <a:spcPct val="50000"/>
              </a:spcBef>
              <a:defRPr/>
            </a:pPr>
            <a:fld id="{70348C34-9F07-4002-B068-BA55CAEFD52C}" type="slidenum">
              <a:rPr lang="en-US" sz="700" baseline="0">
                <a:ea typeface="ＭＳ Ｐゴシック" pitchFamily="-102" charset="-128"/>
              </a:rPr>
              <a:pPr algn="r">
                <a:spcBef>
                  <a:spcPct val="50000"/>
                </a:spcBef>
                <a:defRPr/>
              </a:pPr>
              <a:t>‹#›</a:t>
            </a:fld>
            <a:endParaRPr lang="en-US" sz="700" baseline="0" dirty="0">
              <a:ea typeface="ＭＳ Ｐゴシック" pitchFamily="-102" charset="-128"/>
            </a:endParaRPr>
          </a:p>
        </p:txBody>
      </p:sp>
    </p:spTree>
  </p:cSld>
  <p:clrMap bg1="lt1" tx1="dk1" bg2="lt2" tx2="dk2" accent1="accent1" accent2="accent2" accent3="accent3" accent4="accent4" accent5="accent5" accent6="accent6" hlink="hlink" folHlink="folHlink"/>
  <p:sldLayoutIdLst>
    <p:sldLayoutId id="2147484501" r:id="rId1"/>
    <p:sldLayoutId id="2147484494" r:id="rId2"/>
    <p:sldLayoutId id="2147484495" r:id="rId3"/>
    <p:sldLayoutId id="2147484496" r:id="rId4"/>
    <p:sldLayoutId id="2147484497" r:id="rId5"/>
    <p:sldLayoutId id="2147484498" r:id="rId6"/>
    <p:sldLayoutId id="2147484499" r:id="rId7"/>
    <p:sldLayoutId id="2147484500" r:id="rId8"/>
    <p:sldLayoutId id="2147484503" r:id="rId9"/>
  </p:sldLayoutIdLst>
  <p:txStyles>
    <p:titleStyle>
      <a:lvl1pPr algn="l" rtl="0" eaLnBrk="0" fontAlgn="base" hangingPunct="0">
        <a:spcBef>
          <a:spcPct val="0"/>
        </a:spcBef>
        <a:spcAft>
          <a:spcPct val="0"/>
        </a:spcAft>
        <a:defRPr sz="2200" b="0" baseline="0">
          <a:solidFill>
            <a:srgbClr val="00A7CF"/>
          </a:solidFill>
          <a:latin typeface="+mj-lt"/>
          <a:ea typeface="ＭＳ Ｐゴシック" pitchFamily="34" charset="-128"/>
          <a:cs typeface="ＭＳ Ｐゴシック" charset="0"/>
        </a:defRPr>
      </a:lvl1pPr>
      <a:lvl2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2pPr>
      <a:lvl3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3pPr>
      <a:lvl4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4pPr>
      <a:lvl5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5pPr>
      <a:lvl6pPr marL="457200" algn="l" rtl="0" fontAlgn="base">
        <a:spcBef>
          <a:spcPct val="0"/>
        </a:spcBef>
        <a:spcAft>
          <a:spcPct val="0"/>
        </a:spcAft>
        <a:defRPr sz="2200" b="1">
          <a:solidFill>
            <a:schemeClr val="tx2"/>
          </a:solidFill>
          <a:latin typeface="Arial" charset="0"/>
          <a:ea typeface="ＭＳ Ｐゴシック" charset="0"/>
        </a:defRPr>
      </a:lvl6pPr>
      <a:lvl7pPr marL="914400" algn="l" rtl="0" fontAlgn="base">
        <a:spcBef>
          <a:spcPct val="0"/>
        </a:spcBef>
        <a:spcAft>
          <a:spcPct val="0"/>
        </a:spcAft>
        <a:defRPr sz="2200" b="1">
          <a:solidFill>
            <a:schemeClr val="tx2"/>
          </a:solidFill>
          <a:latin typeface="Arial" charset="0"/>
          <a:ea typeface="ＭＳ Ｐゴシック" charset="0"/>
        </a:defRPr>
      </a:lvl7pPr>
      <a:lvl8pPr marL="1371600" algn="l" rtl="0" fontAlgn="base">
        <a:spcBef>
          <a:spcPct val="0"/>
        </a:spcBef>
        <a:spcAft>
          <a:spcPct val="0"/>
        </a:spcAft>
        <a:defRPr sz="2200" b="1">
          <a:solidFill>
            <a:schemeClr val="tx2"/>
          </a:solidFill>
          <a:latin typeface="Arial" charset="0"/>
          <a:ea typeface="ＭＳ Ｐゴシック" charset="0"/>
        </a:defRPr>
      </a:lvl8pPr>
      <a:lvl9pPr marL="1828800" algn="l" rtl="0" fontAlgn="base">
        <a:spcBef>
          <a:spcPct val="0"/>
        </a:spcBef>
        <a:spcAft>
          <a:spcPct val="0"/>
        </a:spcAft>
        <a:defRPr sz="2200" b="1">
          <a:solidFill>
            <a:schemeClr val="tx2"/>
          </a:solidFill>
          <a:latin typeface="Arial" charset="0"/>
          <a:ea typeface="ＭＳ Ｐゴシック" charset="0"/>
        </a:defRPr>
      </a:lvl9pPr>
    </p:titleStyle>
    <p:bodyStyle>
      <a:lvl1pPr marL="171450" indent="-171450" algn="l" rtl="0" eaLnBrk="0" fontAlgn="base" hangingPunct="0">
        <a:spcBef>
          <a:spcPct val="0"/>
        </a:spcBef>
        <a:spcAft>
          <a:spcPct val="5000"/>
        </a:spcAft>
        <a:buClr>
          <a:schemeClr val="tx1"/>
        </a:buClr>
        <a:buChar char="•"/>
        <a:defRPr>
          <a:solidFill>
            <a:schemeClr val="tx1"/>
          </a:solidFill>
          <a:latin typeface="+mn-lt"/>
          <a:ea typeface="ＭＳ Ｐゴシック" pitchFamily="34" charset="-128"/>
          <a:cs typeface="ＭＳ Ｐゴシック" charset="0"/>
        </a:defRPr>
      </a:lvl1pPr>
      <a:lvl2pPr marL="573088" indent="-230188" algn="l" rtl="0" eaLnBrk="0" fontAlgn="base" hangingPunct="0">
        <a:spcBef>
          <a:spcPct val="0"/>
        </a:spcBef>
        <a:spcAft>
          <a:spcPct val="5000"/>
        </a:spcAft>
        <a:buClr>
          <a:schemeClr val="tx1"/>
        </a:buClr>
        <a:buFont typeface="Arial" charset="0"/>
        <a:buChar char="–"/>
        <a:defRPr sz="1600">
          <a:solidFill>
            <a:schemeClr val="tx1"/>
          </a:solidFill>
          <a:latin typeface="+mn-lt"/>
          <a:ea typeface="ＭＳ Ｐゴシック" pitchFamily="34" charset="-128"/>
          <a:cs typeface="ＭＳ Ｐゴシック" pitchFamily="34" charset="-128"/>
        </a:defRPr>
      </a:lvl2pPr>
      <a:lvl3pPr marL="884238" indent="-203200" algn="l" rtl="0" eaLnBrk="0" fontAlgn="base" hangingPunct="0">
        <a:spcBef>
          <a:spcPct val="20000"/>
        </a:spcBef>
        <a:spcAft>
          <a:spcPct val="0"/>
        </a:spcAft>
        <a:buClr>
          <a:schemeClr val="tx1"/>
        </a:buClr>
        <a:buChar char="•"/>
        <a:defRPr sz="1400">
          <a:solidFill>
            <a:schemeClr val="tx1"/>
          </a:solidFill>
          <a:latin typeface="+mn-lt"/>
          <a:ea typeface="ＭＳ Ｐゴシック" pitchFamily="34" charset="-128"/>
          <a:cs typeface="ＭＳ Ｐゴシック" pitchFamily="34" charset="-128"/>
        </a:defRPr>
      </a:lvl3pPr>
      <a:lvl4pPr marL="1482725" indent="-228600" algn="l" rtl="0" eaLnBrk="0" fontAlgn="base" hangingPunct="0">
        <a:spcBef>
          <a:spcPct val="20000"/>
        </a:spcBef>
        <a:spcAft>
          <a:spcPct val="0"/>
        </a:spcAft>
        <a:buClr>
          <a:schemeClr val="tx1"/>
        </a:buClr>
        <a:buChar char="–"/>
        <a:defRPr sz="1300">
          <a:solidFill>
            <a:schemeClr val="tx1"/>
          </a:solidFill>
          <a:latin typeface="+mn-lt"/>
          <a:ea typeface="ＭＳ Ｐゴシック" pitchFamily="34" charset="-128"/>
          <a:cs typeface="ＭＳ Ｐゴシック" pitchFamily="34" charset="-128"/>
        </a:defRPr>
      </a:lvl4pPr>
      <a:lvl5pPr marL="1939925" indent="-228600" algn="l" rtl="0" eaLnBrk="0" fontAlgn="base" hangingPunct="0">
        <a:spcBef>
          <a:spcPct val="20000"/>
        </a:spcBef>
        <a:spcAft>
          <a:spcPct val="0"/>
        </a:spcAft>
        <a:buClr>
          <a:schemeClr val="tx1"/>
        </a:buClr>
        <a:buChar char="»"/>
        <a:defRPr sz="1300">
          <a:solidFill>
            <a:schemeClr val="tx1"/>
          </a:solidFill>
          <a:latin typeface="+mn-lt"/>
          <a:ea typeface="ＭＳ Ｐゴシック" pitchFamily="34" charset="-128"/>
          <a:cs typeface="ＭＳ Ｐゴシック" pitchFamily="34" charset="-128"/>
        </a:defRPr>
      </a:lvl5pPr>
      <a:lvl6pPr marL="2397125" indent="-228600" algn="l" rtl="0" fontAlgn="base">
        <a:spcBef>
          <a:spcPct val="20000"/>
        </a:spcBef>
        <a:spcAft>
          <a:spcPct val="0"/>
        </a:spcAft>
        <a:buClr>
          <a:schemeClr val="tx1"/>
        </a:buClr>
        <a:defRPr sz="1300">
          <a:solidFill>
            <a:schemeClr val="tx1"/>
          </a:solidFill>
          <a:latin typeface="+mn-lt"/>
          <a:ea typeface="+mn-ea"/>
        </a:defRPr>
      </a:lvl6pPr>
      <a:lvl7pPr marL="2854325" indent="-228600" algn="l" rtl="0" fontAlgn="base">
        <a:spcBef>
          <a:spcPct val="20000"/>
        </a:spcBef>
        <a:spcAft>
          <a:spcPct val="0"/>
        </a:spcAft>
        <a:buClr>
          <a:schemeClr val="tx1"/>
        </a:buClr>
        <a:defRPr sz="1300">
          <a:solidFill>
            <a:schemeClr val="tx1"/>
          </a:solidFill>
          <a:latin typeface="+mn-lt"/>
          <a:ea typeface="+mn-ea"/>
        </a:defRPr>
      </a:lvl7pPr>
      <a:lvl8pPr marL="3311525" indent="-228600" algn="l" rtl="0" fontAlgn="base">
        <a:spcBef>
          <a:spcPct val="20000"/>
        </a:spcBef>
        <a:spcAft>
          <a:spcPct val="0"/>
        </a:spcAft>
        <a:buClr>
          <a:schemeClr val="tx1"/>
        </a:buClr>
        <a:defRPr sz="1300">
          <a:solidFill>
            <a:schemeClr val="tx1"/>
          </a:solidFill>
          <a:latin typeface="+mn-lt"/>
          <a:ea typeface="+mn-ea"/>
        </a:defRPr>
      </a:lvl8pPr>
      <a:lvl9pPr marL="3768725" indent="-228600" algn="l" rtl="0" fontAlgn="base">
        <a:spcBef>
          <a:spcPct val="20000"/>
        </a:spcBef>
        <a:spcAft>
          <a:spcPct val="0"/>
        </a:spcAft>
        <a:buClr>
          <a:schemeClr val="tx1"/>
        </a:buClr>
        <a:defRPr sz="13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DOC ID / Month XX, 2017 / © 2017 IBM Corporation</a:t>
            </a:r>
            <a:endParaRPr lang="en-US"/>
          </a:p>
        </p:txBody>
      </p:sp>
    </p:spTree>
    <p:extLst>
      <p:ext uri="{BB962C8B-B14F-4D97-AF65-F5344CB8AC3E}">
        <p14:creationId xmlns:p14="http://schemas.microsoft.com/office/powerpoint/2010/main" val="1724877661"/>
      </p:ext>
    </p:extLst>
  </p:cSld>
  <p:clrMap bg1="lt1" tx1="dk1" bg2="lt2" tx2="dk2" accent1="accent1" accent2="accent2" accent3="accent3" accent4="accent4" accent5="accent5" accent6="accent6" hlink="hlink" folHlink="folHlink"/>
  <p:sldLayoutIdLst>
    <p:sldLayoutId id="2147484506" r:id="rId1"/>
    <p:sldLayoutId id="2147484507" r:id="rId2"/>
    <p:sldLayoutId id="2147484508" r:id="rId3"/>
    <p:sldLayoutId id="2147484509" r:id="rId4"/>
    <p:sldLayoutId id="2147484510" r:id="rId5"/>
    <p:sldLayoutId id="2147484511" r:id="rId6"/>
    <p:sldLayoutId id="2147484512" r:id="rId7"/>
    <p:sldLayoutId id="2147484513" r:id="rId8"/>
    <p:sldLayoutId id="2147484514" r:id="rId9"/>
    <p:sldLayoutId id="2147484515" r:id="rId10"/>
    <p:sldLayoutId id="2147484516" r:id="rId11"/>
    <p:sldLayoutId id="2147484517" r:id="rId12"/>
    <p:sldLayoutId id="2147484519" r:id="rId13"/>
    <p:sldLayoutId id="2147484520" r:id="rId14"/>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DOC ID / Month XX, 2017 / © 2017 IBM Corporation</a:t>
            </a:r>
            <a:endParaRPr lang="en-US"/>
          </a:p>
        </p:txBody>
      </p:sp>
    </p:spTree>
    <p:extLst>
      <p:ext uri="{BB962C8B-B14F-4D97-AF65-F5344CB8AC3E}">
        <p14:creationId xmlns:p14="http://schemas.microsoft.com/office/powerpoint/2010/main" val="1794099026"/>
      </p:ext>
    </p:extLst>
  </p:cSld>
  <p:clrMap bg1="lt1" tx1="dk1" bg2="lt2" tx2="dk2" accent1="accent1" accent2="accent2" accent3="accent3" accent4="accent4" accent5="accent5" accent6="accent6" hlink="hlink" folHlink="folHlink"/>
  <p:sldLayoutIdLst>
    <p:sldLayoutId id="2147484522" r:id="rId1"/>
    <p:sldLayoutId id="2147484523" r:id="rId2"/>
    <p:sldLayoutId id="2147484524" r:id="rId3"/>
    <p:sldLayoutId id="2147484525" r:id="rId4"/>
    <p:sldLayoutId id="2147484526" r:id="rId5"/>
    <p:sldLayoutId id="2147484527" r:id="rId6"/>
    <p:sldLayoutId id="2147484528" r:id="rId7"/>
    <p:sldLayoutId id="2147484529" r:id="rId8"/>
    <p:sldLayoutId id="2147484530" r:id="rId9"/>
    <p:sldLayoutId id="2147484531" r:id="rId10"/>
    <p:sldLayoutId id="2147484532" r:id="rId11"/>
    <p:sldLayoutId id="2147484533" r:id="rId12"/>
    <p:sldLayoutId id="2147484534" r:id="rId13"/>
    <p:sldLayoutId id="2147484535" r:id="rId14"/>
    <p:sldLayoutId id="2147484536" r:id="rId15"/>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16.xml"/><Relationship Id="rId16" Type="http://schemas.openxmlformats.org/officeDocument/2006/relationships/image" Target="../media/image41.tiff"/><Relationship Id="rId1" Type="http://schemas.openxmlformats.org/officeDocument/2006/relationships/slideLayout" Target="../slideLayouts/slideLayout14.xml"/><Relationship Id="rId6" Type="http://schemas.openxmlformats.org/officeDocument/2006/relationships/image" Target="../media/image31.png"/><Relationship Id="rId11" Type="http://schemas.openxmlformats.org/officeDocument/2006/relationships/image" Target="../media/image36.tiff"/><Relationship Id="rId5" Type="http://schemas.openxmlformats.org/officeDocument/2006/relationships/image" Target="../media/image30.png"/><Relationship Id="rId15" Type="http://schemas.openxmlformats.org/officeDocument/2006/relationships/image" Target="../media/image40.tiff"/><Relationship Id="rId10" Type="http://schemas.openxmlformats.org/officeDocument/2006/relationships/image" Target="../media/image35.png"/><Relationship Id="rId19" Type="http://schemas.openxmlformats.org/officeDocument/2006/relationships/image" Target="../media/image44.tiff"/><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hyperlink" Target="mailto:mscruggs@us.ibm.com" TargetMode="External"/><Relationship Id="rId7" Type="http://schemas.openxmlformats.org/officeDocument/2006/relationships/hyperlink" Target="mailto:anshujain@us.ibm.com" TargetMode="External"/><Relationship Id="rId2" Type="http://schemas.openxmlformats.org/officeDocument/2006/relationships/hyperlink" Target="http://ibm.biz/sellaiopenscale" TargetMode="External"/><Relationship Id="rId1" Type="http://schemas.openxmlformats.org/officeDocument/2006/relationships/slideLayout" Target="../slideLayouts/slideLayout14.xml"/><Relationship Id="rId6" Type="http://schemas.openxmlformats.org/officeDocument/2006/relationships/hyperlink" Target="mailto:apsteven@us.ibm.com" TargetMode="External"/><Relationship Id="rId5" Type="http://schemas.openxmlformats.org/officeDocument/2006/relationships/hyperlink" Target="mailto:rvaidya@us.ibm.com" TargetMode="External"/><Relationship Id="rId4" Type="http://schemas.openxmlformats.org/officeDocument/2006/relationships/hyperlink" Target="mailto:akolkar@us.ibm.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83BDD59-7AE2-0E40-8FEF-DC162D4D4DB1}"/>
              </a:ext>
            </a:extLst>
          </p:cNvPr>
          <p:cNvSpPr txBox="1">
            <a:spLocks/>
          </p:cNvSpPr>
          <p:nvPr/>
        </p:nvSpPr>
        <p:spPr bwMode="auto">
          <a:xfrm>
            <a:off x="482677" y="1163638"/>
            <a:ext cx="8140700" cy="1323975"/>
          </a:xfrm>
          <a:prstGeom prst="rect">
            <a:avLst/>
          </a:prstGeom>
          <a:noFill/>
          <a:ln w="9525">
            <a:noFill/>
            <a:miter lim="800000"/>
            <a:headEnd/>
            <a:tailEnd/>
          </a:ln>
        </p:spPr>
        <p:txBody>
          <a:bodyPr vert="horz" wrap="square" lIns="0" tIns="45718" rIns="91435" bIns="45718" numCol="1" anchor="t" anchorCtr="0" compatLnSpc="1">
            <a:prstTxWarp prst="textNoShape">
              <a:avLst/>
            </a:prstTxWarp>
          </a:bodyPr>
          <a:lstStyle>
            <a:lvl1pPr algn="l" rtl="0" eaLnBrk="0" fontAlgn="base" hangingPunct="0">
              <a:spcBef>
                <a:spcPct val="0"/>
              </a:spcBef>
              <a:spcAft>
                <a:spcPct val="0"/>
              </a:spcAft>
              <a:defRPr sz="2200" b="0" baseline="0">
                <a:solidFill>
                  <a:srgbClr val="00A7CF"/>
                </a:solidFill>
                <a:latin typeface="+mj-lt"/>
                <a:ea typeface="ＭＳ Ｐゴシック" pitchFamily="34" charset="-128"/>
                <a:cs typeface="ＭＳ Ｐゴシック" charset="0"/>
              </a:defRPr>
            </a:lvl1pPr>
            <a:lvl2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2pPr>
            <a:lvl3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3pPr>
            <a:lvl4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4pPr>
            <a:lvl5pPr algn="l" rtl="0" eaLnBrk="0" fontAlgn="base" hangingPunct="0">
              <a:spcBef>
                <a:spcPct val="0"/>
              </a:spcBef>
              <a:spcAft>
                <a:spcPct val="0"/>
              </a:spcAft>
              <a:defRPr sz="2200" b="1">
                <a:solidFill>
                  <a:schemeClr val="tx2"/>
                </a:solidFill>
                <a:latin typeface="Arial" charset="0"/>
                <a:ea typeface="ＭＳ Ｐゴシック" pitchFamily="34" charset="-128"/>
                <a:cs typeface="ＭＳ Ｐゴシック" charset="0"/>
              </a:defRPr>
            </a:lvl5pPr>
            <a:lvl6pPr marL="457200" algn="l" rtl="0" fontAlgn="base">
              <a:spcBef>
                <a:spcPct val="0"/>
              </a:spcBef>
              <a:spcAft>
                <a:spcPct val="0"/>
              </a:spcAft>
              <a:defRPr sz="2200" b="1">
                <a:solidFill>
                  <a:schemeClr val="tx2"/>
                </a:solidFill>
                <a:latin typeface="Arial" charset="0"/>
                <a:ea typeface="ＭＳ Ｐゴシック" charset="0"/>
              </a:defRPr>
            </a:lvl6pPr>
            <a:lvl7pPr marL="914400" algn="l" rtl="0" fontAlgn="base">
              <a:spcBef>
                <a:spcPct val="0"/>
              </a:spcBef>
              <a:spcAft>
                <a:spcPct val="0"/>
              </a:spcAft>
              <a:defRPr sz="2200" b="1">
                <a:solidFill>
                  <a:schemeClr val="tx2"/>
                </a:solidFill>
                <a:latin typeface="Arial" charset="0"/>
                <a:ea typeface="ＭＳ Ｐゴシック" charset="0"/>
              </a:defRPr>
            </a:lvl7pPr>
            <a:lvl8pPr marL="1371600" algn="l" rtl="0" fontAlgn="base">
              <a:spcBef>
                <a:spcPct val="0"/>
              </a:spcBef>
              <a:spcAft>
                <a:spcPct val="0"/>
              </a:spcAft>
              <a:defRPr sz="2200" b="1">
                <a:solidFill>
                  <a:schemeClr val="tx2"/>
                </a:solidFill>
                <a:latin typeface="Arial" charset="0"/>
                <a:ea typeface="ＭＳ Ｐゴシック" charset="0"/>
              </a:defRPr>
            </a:lvl8pPr>
            <a:lvl9pPr marL="1828800" algn="l" rtl="0" fontAlgn="base">
              <a:spcBef>
                <a:spcPct val="0"/>
              </a:spcBef>
              <a:spcAft>
                <a:spcPct val="0"/>
              </a:spcAft>
              <a:defRPr sz="2200" b="1">
                <a:solidFill>
                  <a:schemeClr val="tx2"/>
                </a:solidFill>
                <a:latin typeface="Arial" charset="0"/>
                <a:ea typeface="ＭＳ Ｐゴシック" charset="0"/>
              </a:defRPr>
            </a:lvl9pPr>
          </a:lstStyle>
          <a:p>
            <a:br>
              <a:rPr lang="en-US" sz="3600" kern="0" dirty="0">
                <a:solidFill>
                  <a:schemeClr val="tx2"/>
                </a:solidFill>
                <a:latin typeface="IBM Plex Sans" panose="020B0503050203000203" pitchFamily="34" charset="77"/>
              </a:rPr>
            </a:br>
            <a:r>
              <a:rPr lang="en-US" sz="3600" b="1" kern="0" dirty="0">
                <a:solidFill>
                  <a:schemeClr val="bg1"/>
                </a:solidFill>
              </a:rPr>
              <a:t>Watson </a:t>
            </a:r>
            <a:r>
              <a:rPr lang="en-US" sz="3600" b="1" kern="0" dirty="0" err="1">
                <a:solidFill>
                  <a:schemeClr val="bg1"/>
                </a:solidFill>
              </a:rPr>
              <a:t>OpenScale</a:t>
            </a:r>
            <a:endParaRPr lang="en-US" sz="3600" b="1" kern="0" dirty="0">
              <a:solidFill>
                <a:schemeClr val="bg1"/>
              </a:solidFill>
            </a:endParaRPr>
          </a:p>
          <a:p>
            <a:endParaRPr lang="en-US" sz="3600" b="1" kern="0" dirty="0">
              <a:solidFill>
                <a:schemeClr val="bg1"/>
              </a:solidFill>
              <a:latin typeface="IBM Plex Sans" panose="020B0503050203000203" pitchFamily="34" charset="77"/>
            </a:endParaRPr>
          </a:p>
          <a:p>
            <a:r>
              <a:rPr lang="en-US" sz="1800" b="1" kern="0" dirty="0">
                <a:solidFill>
                  <a:schemeClr val="bg1"/>
                </a:solidFill>
              </a:rPr>
              <a:t>Lukasz </a:t>
            </a:r>
            <a:r>
              <a:rPr lang="en-US" sz="1800" b="1" kern="0" dirty="0" err="1">
                <a:solidFill>
                  <a:schemeClr val="bg1"/>
                </a:solidFill>
              </a:rPr>
              <a:t>Cmielowski</a:t>
            </a:r>
            <a:r>
              <a:rPr lang="en-US" sz="1800" b="1" kern="0" dirty="0">
                <a:solidFill>
                  <a:schemeClr val="bg1"/>
                </a:solidFill>
              </a:rPr>
              <a:t>, PhD</a:t>
            </a:r>
          </a:p>
          <a:p>
            <a:r>
              <a:rPr lang="en-US" sz="1800" b="1" kern="0" dirty="0">
                <a:solidFill>
                  <a:schemeClr val="bg1"/>
                </a:solidFill>
              </a:rPr>
              <a:t>Daniel </a:t>
            </a:r>
            <a:r>
              <a:rPr lang="en-US" sz="1800" b="1" kern="0" dirty="0" err="1">
                <a:solidFill>
                  <a:schemeClr val="bg1"/>
                </a:solidFill>
              </a:rPr>
              <a:t>Ryszka</a:t>
            </a:r>
            <a:r>
              <a:rPr lang="en-US" sz="1800" b="1" kern="0" dirty="0">
                <a:solidFill>
                  <a:schemeClr val="bg1"/>
                </a:solidFill>
              </a:rPr>
              <a:t>, MSc</a:t>
            </a:r>
          </a:p>
          <a:p>
            <a:r>
              <a:rPr lang="en-US" sz="1400" b="1" kern="0" dirty="0">
                <a:solidFill>
                  <a:schemeClr val="bg2"/>
                </a:solidFill>
              </a:rPr>
              <a:t>IBM Kraków Software Lab</a:t>
            </a:r>
          </a:p>
          <a:p>
            <a:endParaRPr lang="en-US" sz="2000" kern="0" dirty="0">
              <a:solidFill>
                <a:schemeClr val="bg1"/>
              </a:solidFill>
              <a:latin typeface="IBM Plex Sans" panose="020B0503050203000203" pitchFamily="34" charset="77"/>
            </a:endParaRPr>
          </a:p>
        </p:txBody>
      </p:sp>
      <p:sp>
        <p:nvSpPr>
          <p:cNvPr id="19" name="Rectangle 18">
            <a:extLst>
              <a:ext uri="{FF2B5EF4-FFF2-40B4-BE49-F238E27FC236}">
                <a16:creationId xmlns:a16="http://schemas.microsoft.com/office/drawing/2014/main" id="{007EBB06-DDF8-E546-BF34-A80628774F3A}"/>
              </a:ext>
            </a:extLst>
          </p:cNvPr>
          <p:cNvSpPr/>
          <p:nvPr/>
        </p:nvSpPr>
        <p:spPr>
          <a:xfrm>
            <a:off x="393604" y="524743"/>
            <a:ext cx="1401346" cy="276999"/>
          </a:xfrm>
          <a:prstGeom prst="rect">
            <a:avLst/>
          </a:prstGeom>
        </p:spPr>
        <p:txBody>
          <a:bodyPr wrap="none">
            <a:spAutoFit/>
          </a:bodyPr>
          <a:lstStyle/>
          <a:p>
            <a:r>
              <a:rPr lang="en-US" sz="1200" b="1" dirty="0">
                <a:latin typeface="IBM Plex Sans" panose="020B0503050203000203" pitchFamily="34" charset="77"/>
              </a:rPr>
              <a:t>IBM Research AI</a:t>
            </a:r>
            <a:endParaRPr lang="en-US" sz="1200" b="1" dirty="0"/>
          </a:p>
        </p:txBody>
      </p:sp>
      <p:pic>
        <p:nvPicPr>
          <p:cNvPr id="4" name="Picture 3">
            <a:extLst>
              <a:ext uri="{FF2B5EF4-FFF2-40B4-BE49-F238E27FC236}">
                <a16:creationId xmlns:a16="http://schemas.microsoft.com/office/drawing/2014/main" id="{8A2B8872-AFA0-B24D-870B-63CC2028D19B}"/>
              </a:ext>
            </a:extLst>
          </p:cNvPr>
          <p:cNvPicPr>
            <a:picLocks noChangeAspect="1"/>
          </p:cNvPicPr>
          <p:nvPr/>
        </p:nvPicPr>
        <p:blipFill>
          <a:blip r:embed="rId3"/>
          <a:stretch>
            <a:fillRect/>
          </a:stretch>
        </p:blipFill>
        <p:spPr>
          <a:xfrm>
            <a:off x="4098403" y="2249424"/>
            <a:ext cx="5026623" cy="2633577"/>
          </a:xfrm>
          <a:prstGeom prst="rect">
            <a:avLst/>
          </a:prstGeom>
        </p:spPr>
      </p:pic>
    </p:spTree>
    <p:extLst>
      <p:ext uri="{BB962C8B-B14F-4D97-AF65-F5344CB8AC3E}">
        <p14:creationId xmlns:p14="http://schemas.microsoft.com/office/powerpoint/2010/main" val="2316549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43C5EC-6B02-834F-99AC-7BC9FD364C5F}"/>
              </a:ext>
            </a:extLst>
          </p:cNvPr>
          <p:cNvSpPr>
            <a:spLocks noGrp="1"/>
          </p:cNvSpPr>
          <p:nvPr>
            <p:ph type="title"/>
          </p:nvPr>
        </p:nvSpPr>
        <p:spPr>
          <a:xfrm>
            <a:off x="304801" y="231648"/>
            <a:ext cx="8508999" cy="1219200"/>
          </a:xfrm>
        </p:spPr>
        <p:txBody>
          <a:bodyPr/>
          <a:lstStyle/>
          <a:p>
            <a:r>
              <a:rPr lang="en-US" dirty="0"/>
              <a:t>Features Importance</a:t>
            </a:r>
          </a:p>
        </p:txBody>
      </p:sp>
      <p:pic>
        <p:nvPicPr>
          <p:cNvPr id="2" name="Picture 1">
            <a:extLst>
              <a:ext uri="{FF2B5EF4-FFF2-40B4-BE49-F238E27FC236}">
                <a16:creationId xmlns:a16="http://schemas.microsoft.com/office/drawing/2014/main" id="{FA94E9E3-5C9B-DA45-BD70-C86BD1996F6F}"/>
              </a:ext>
            </a:extLst>
          </p:cNvPr>
          <p:cNvPicPr>
            <a:picLocks noChangeAspect="1"/>
          </p:cNvPicPr>
          <p:nvPr/>
        </p:nvPicPr>
        <p:blipFill>
          <a:blip r:embed="rId3"/>
          <a:stretch>
            <a:fillRect/>
          </a:stretch>
        </p:blipFill>
        <p:spPr>
          <a:xfrm>
            <a:off x="2245420" y="959808"/>
            <a:ext cx="4653160" cy="3223883"/>
          </a:xfrm>
          <a:prstGeom prst="rect">
            <a:avLst/>
          </a:prstGeom>
        </p:spPr>
      </p:pic>
    </p:spTree>
    <p:extLst>
      <p:ext uri="{BB962C8B-B14F-4D97-AF65-F5344CB8AC3E}">
        <p14:creationId xmlns:p14="http://schemas.microsoft.com/office/powerpoint/2010/main" val="1989313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ular Callout 17"/>
          <p:cNvSpPr/>
          <p:nvPr/>
        </p:nvSpPr>
        <p:spPr>
          <a:xfrm>
            <a:off x="5927958" y="707541"/>
            <a:ext cx="748146" cy="451262"/>
          </a:xfrm>
          <a:prstGeom prst="wedgeRectCallout">
            <a:avLst>
              <a:gd name="adj1" fmla="val 76170"/>
              <a:gd name="adj2" fmla="val -147460"/>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HVAC controls</a:t>
            </a:r>
          </a:p>
        </p:txBody>
      </p:sp>
      <p:sp>
        <p:nvSpPr>
          <p:cNvPr id="19" name="Rectangular Callout 18"/>
          <p:cNvSpPr/>
          <p:nvPr/>
        </p:nvSpPr>
        <p:spPr>
          <a:xfrm>
            <a:off x="585275" y="551219"/>
            <a:ext cx="847184" cy="451262"/>
          </a:xfrm>
          <a:prstGeom prst="wedgeRectCallout">
            <a:avLst>
              <a:gd name="adj1" fmla="val 72740"/>
              <a:gd name="adj2" fmla="val -143745"/>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language translation</a:t>
            </a:r>
          </a:p>
        </p:txBody>
      </p:sp>
      <p:sp>
        <p:nvSpPr>
          <p:cNvPr id="21" name="Rectangular Callout 20"/>
          <p:cNvSpPr/>
          <p:nvPr/>
        </p:nvSpPr>
        <p:spPr>
          <a:xfrm>
            <a:off x="4571174" y="381723"/>
            <a:ext cx="926909" cy="451262"/>
          </a:xfrm>
          <a:prstGeom prst="wedgeRectCallout">
            <a:avLst>
              <a:gd name="adj1" fmla="val 129622"/>
              <a:gd name="adj2" fmla="val -59877"/>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Legal </a:t>
            </a:r>
            <a:r>
              <a:rPr lang="en-US" sz="1000"/>
              <a:t>compliance assistants</a:t>
            </a:r>
            <a:endParaRPr lang="en-US" sz="1000" dirty="0"/>
          </a:p>
        </p:txBody>
      </p:sp>
      <p:sp>
        <p:nvSpPr>
          <p:cNvPr id="25" name="TextBox 24"/>
          <p:cNvSpPr txBox="1"/>
          <p:nvPr/>
        </p:nvSpPr>
        <p:spPr>
          <a:xfrm>
            <a:off x="0" y="0"/>
            <a:ext cx="9144000" cy="1371600"/>
          </a:xfrm>
          <a:prstGeom prst="rect">
            <a:avLst/>
          </a:prstGeom>
          <a:solidFill>
            <a:schemeClr val="tx1"/>
          </a:solidFill>
        </p:spPr>
        <p:txBody>
          <a:bodyPr wrap="square" rtlCol="0">
            <a:spAutoFit/>
          </a:bodyPr>
          <a:lstStyle/>
          <a:p>
            <a:endParaRPr lang="en-US"/>
          </a:p>
        </p:txBody>
      </p:sp>
      <p:sp>
        <p:nvSpPr>
          <p:cNvPr id="27" name="TextBox 26"/>
          <p:cNvSpPr txBox="1"/>
          <p:nvPr/>
        </p:nvSpPr>
        <p:spPr>
          <a:xfrm>
            <a:off x="585275" y="307827"/>
            <a:ext cx="7490657" cy="430887"/>
          </a:xfrm>
          <a:prstGeom prst="rect">
            <a:avLst/>
          </a:prstGeom>
          <a:noFill/>
        </p:spPr>
        <p:txBody>
          <a:bodyPr wrap="square" rtlCol="0">
            <a:spAutoFit/>
          </a:bodyPr>
          <a:lstStyle/>
          <a:p>
            <a:r>
              <a:rPr lang="en-US" sz="2200" dirty="0">
                <a:solidFill>
                  <a:srgbClr val="00A7CF"/>
                </a:solidFill>
                <a:latin typeface="+mj-lt"/>
              </a:rPr>
              <a:t>Robustness</a:t>
            </a:r>
          </a:p>
        </p:txBody>
      </p:sp>
      <p:pic>
        <p:nvPicPr>
          <p:cNvPr id="4" name="Picture 3">
            <a:extLst>
              <a:ext uri="{FF2B5EF4-FFF2-40B4-BE49-F238E27FC236}">
                <a16:creationId xmlns:a16="http://schemas.microsoft.com/office/drawing/2014/main" id="{5FD1C9BB-986D-3340-A29B-E99123DE3D80}"/>
              </a:ext>
            </a:extLst>
          </p:cNvPr>
          <p:cNvPicPr>
            <a:picLocks noChangeAspect="1"/>
          </p:cNvPicPr>
          <p:nvPr/>
        </p:nvPicPr>
        <p:blipFill>
          <a:blip r:embed="rId3"/>
          <a:stretch>
            <a:fillRect/>
          </a:stretch>
        </p:blipFill>
        <p:spPr>
          <a:xfrm>
            <a:off x="6946578" y="1002481"/>
            <a:ext cx="1854789" cy="2277167"/>
          </a:xfrm>
          <a:prstGeom prst="rect">
            <a:avLst/>
          </a:prstGeom>
        </p:spPr>
      </p:pic>
      <p:pic>
        <p:nvPicPr>
          <p:cNvPr id="5" name="Picture 4">
            <a:extLst>
              <a:ext uri="{FF2B5EF4-FFF2-40B4-BE49-F238E27FC236}">
                <a16:creationId xmlns:a16="http://schemas.microsoft.com/office/drawing/2014/main" id="{57CCEA46-9EAB-4C41-B13C-4A7191A07F5C}"/>
              </a:ext>
            </a:extLst>
          </p:cNvPr>
          <p:cNvPicPr>
            <a:picLocks noChangeAspect="1"/>
          </p:cNvPicPr>
          <p:nvPr/>
        </p:nvPicPr>
        <p:blipFill>
          <a:blip r:embed="rId4"/>
          <a:stretch>
            <a:fillRect/>
          </a:stretch>
        </p:blipFill>
        <p:spPr>
          <a:xfrm>
            <a:off x="3793105" y="1046541"/>
            <a:ext cx="1766399" cy="2233107"/>
          </a:xfrm>
          <a:prstGeom prst="rect">
            <a:avLst/>
          </a:prstGeom>
        </p:spPr>
      </p:pic>
    </p:spTree>
    <p:extLst>
      <p:ext uri="{BB962C8B-B14F-4D97-AF65-F5344CB8AC3E}">
        <p14:creationId xmlns:p14="http://schemas.microsoft.com/office/powerpoint/2010/main" val="2077341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43C5EC-6B02-834F-99AC-7BC9FD364C5F}"/>
              </a:ext>
            </a:extLst>
          </p:cNvPr>
          <p:cNvSpPr>
            <a:spLocks noGrp="1"/>
          </p:cNvSpPr>
          <p:nvPr>
            <p:ph type="title"/>
          </p:nvPr>
        </p:nvSpPr>
        <p:spPr>
          <a:xfrm>
            <a:off x="304801" y="231648"/>
            <a:ext cx="8508999" cy="1219200"/>
          </a:xfrm>
        </p:spPr>
        <p:txBody>
          <a:bodyPr/>
          <a:lstStyle/>
          <a:p>
            <a:r>
              <a:rPr lang="en-US" dirty="0"/>
              <a:t>Fooling Images</a:t>
            </a:r>
            <a:br>
              <a:rPr lang="pl-PL" dirty="0"/>
            </a:br>
            <a:endParaRPr lang="en-US" dirty="0"/>
          </a:p>
        </p:txBody>
      </p:sp>
      <p:pic>
        <p:nvPicPr>
          <p:cNvPr id="2" name="Picture 1">
            <a:extLst>
              <a:ext uri="{FF2B5EF4-FFF2-40B4-BE49-F238E27FC236}">
                <a16:creationId xmlns:a16="http://schemas.microsoft.com/office/drawing/2014/main" id="{0BF844DE-E7EF-5F4B-868F-A075A5E64FDC}"/>
              </a:ext>
            </a:extLst>
          </p:cNvPr>
          <p:cNvPicPr>
            <a:picLocks noChangeAspect="1"/>
          </p:cNvPicPr>
          <p:nvPr/>
        </p:nvPicPr>
        <p:blipFill>
          <a:blip r:embed="rId3"/>
          <a:stretch>
            <a:fillRect/>
          </a:stretch>
        </p:blipFill>
        <p:spPr>
          <a:xfrm>
            <a:off x="111615" y="1176109"/>
            <a:ext cx="8839199" cy="2972132"/>
          </a:xfrm>
          <a:prstGeom prst="rect">
            <a:avLst/>
          </a:prstGeom>
        </p:spPr>
      </p:pic>
      <p:sp>
        <p:nvSpPr>
          <p:cNvPr id="4" name="Rectangle 3">
            <a:extLst>
              <a:ext uri="{FF2B5EF4-FFF2-40B4-BE49-F238E27FC236}">
                <a16:creationId xmlns:a16="http://schemas.microsoft.com/office/drawing/2014/main" id="{2A35B917-9510-3A42-B5AB-1A595DFBD6D2}"/>
              </a:ext>
            </a:extLst>
          </p:cNvPr>
          <p:cNvSpPr/>
          <p:nvPr/>
        </p:nvSpPr>
        <p:spPr>
          <a:xfrm>
            <a:off x="3827416" y="4058832"/>
            <a:ext cx="4908006" cy="261610"/>
          </a:xfrm>
          <a:prstGeom prst="rect">
            <a:avLst/>
          </a:prstGeom>
        </p:spPr>
        <p:txBody>
          <a:bodyPr wrap="square">
            <a:spAutoFit/>
          </a:bodyPr>
          <a:lstStyle/>
          <a:p>
            <a:pPr algn="r"/>
            <a:r>
              <a:rPr lang="en" sz="1100" dirty="0">
                <a:cs typeface="ＭＳ Ｐゴシック" charset="0"/>
              </a:rPr>
              <a:t>[Gilmer et al., 2018. Adversarial Spheres. https://</a:t>
            </a:r>
            <a:r>
              <a:rPr lang="en" sz="1100" dirty="0" err="1">
                <a:cs typeface="ＭＳ Ｐゴシック" charset="0"/>
              </a:rPr>
              <a:t>arxiv.org</a:t>
            </a:r>
            <a:r>
              <a:rPr lang="en" sz="1100" dirty="0">
                <a:cs typeface="ＭＳ Ｐゴシック" charset="0"/>
              </a:rPr>
              <a:t>/abs/1801.02774]</a:t>
            </a:r>
          </a:p>
        </p:txBody>
      </p:sp>
    </p:spTree>
    <p:extLst>
      <p:ext uri="{BB962C8B-B14F-4D97-AF65-F5344CB8AC3E}">
        <p14:creationId xmlns:p14="http://schemas.microsoft.com/office/powerpoint/2010/main" val="2504082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43C5EC-6B02-834F-99AC-7BC9FD364C5F}"/>
              </a:ext>
            </a:extLst>
          </p:cNvPr>
          <p:cNvSpPr>
            <a:spLocks noGrp="1"/>
          </p:cNvSpPr>
          <p:nvPr>
            <p:ph type="title"/>
          </p:nvPr>
        </p:nvSpPr>
        <p:spPr>
          <a:xfrm>
            <a:off x="304801" y="231648"/>
            <a:ext cx="8508999" cy="1219200"/>
          </a:xfrm>
        </p:spPr>
        <p:txBody>
          <a:bodyPr/>
          <a:lstStyle/>
          <a:p>
            <a:r>
              <a:rPr lang="en-US" dirty="0"/>
              <a:t>Adversarial Attacks</a:t>
            </a:r>
          </a:p>
        </p:txBody>
      </p:sp>
      <p:pic>
        <p:nvPicPr>
          <p:cNvPr id="2" name="Picture 1">
            <a:extLst>
              <a:ext uri="{FF2B5EF4-FFF2-40B4-BE49-F238E27FC236}">
                <a16:creationId xmlns:a16="http://schemas.microsoft.com/office/drawing/2014/main" id="{E7367DBD-1688-3243-B0FF-48A21B38E519}"/>
              </a:ext>
            </a:extLst>
          </p:cNvPr>
          <p:cNvPicPr>
            <a:picLocks noChangeAspect="1"/>
          </p:cNvPicPr>
          <p:nvPr/>
        </p:nvPicPr>
        <p:blipFill>
          <a:blip r:embed="rId3"/>
          <a:stretch>
            <a:fillRect/>
          </a:stretch>
        </p:blipFill>
        <p:spPr>
          <a:xfrm>
            <a:off x="3985178" y="2143014"/>
            <a:ext cx="4976822" cy="2497415"/>
          </a:xfrm>
          <a:prstGeom prst="rect">
            <a:avLst/>
          </a:prstGeom>
        </p:spPr>
      </p:pic>
      <p:pic>
        <p:nvPicPr>
          <p:cNvPr id="4" name="Picture 3">
            <a:extLst>
              <a:ext uri="{FF2B5EF4-FFF2-40B4-BE49-F238E27FC236}">
                <a16:creationId xmlns:a16="http://schemas.microsoft.com/office/drawing/2014/main" id="{353D308A-05C9-454A-BC2A-3C42B3C18164}"/>
              </a:ext>
            </a:extLst>
          </p:cNvPr>
          <p:cNvPicPr>
            <a:picLocks noChangeAspect="1"/>
          </p:cNvPicPr>
          <p:nvPr/>
        </p:nvPicPr>
        <p:blipFill>
          <a:blip r:embed="rId4"/>
          <a:stretch>
            <a:fillRect/>
          </a:stretch>
        </p:blipFill>
        <p:spPr>
          <a:xfrm>
            <a:off x="4113197" y="640445"/>
            <a:ext cx="4319639" cy="1219200"/>
          </a:xfrm>
          <a:prstGeom prst="rect">
            <a:avLst/>
          </a:prstGeom>
        </p:spPr>
      </p:pic>
      <p:sp>
        <p:nvSpPr>
          <p:cNvPr id="9" name="TextBox 8">
            <a:extLst>
              <a:ext uri="{FF2B5EF4-FFF2-40B4-BE49-F238E27FC236}">
                <a16:creationId xmlns:a16="http://schemas.microsoft.com/office/drawing/2014/main" id="{FFC1E842-68C1-EB4E-9E7F-DC10AEDE0E37}"/>
              </a:ext>
            </a:extLst>
          </p:cNvPr>
          <p:cNvSpPr txBox="1"/>
          <p:nvPr/>
        </p:nvSpPr>
        <p:spPr>
          <a:xfrm>
            <a:off x="304801" y="1206765"/>
            <a:ext cx="5384800" cy="3416320"/>
          </a:xfrm>
          <a:prstGeom prst="rect">
            <a:avLst/>
          </a:prstGeom>
          <a:noFill/>
        </p:spPr>
        <p:txBody>
          <a:bodyPr wrap="square" rtlCol="0">
            <a:spAutoFit/>
          </a:bodyPr>
          <a:lstStyle/>
          <a:p>
            <a:r>
              <a:rPr lang="en-US" b="1" dirty="0"/>
              <a:t>Poisoning attacks</a:t>
            </a:r>
          </a:p>
          <a:p>
            <a:pPr marL="285750" indent="-285750">
              <a:buFont typeface="Arial" panose="020B0604020202020204" pitchFamily="34" charset="0"/>
              <a:buChar char="•"/>
            </a:pPr>
            <a:r>
              <a:rPr lang="en-US" dirty="0"/>
              <a:t>Performed at training time</a:t>
            </a:r>
          </a:p>
          <a:p>
            <a:pPr marL="285750" indent="-285750">
              <a:buFont typeface="Arial" panose="020B0604020202020204" pitchFamily="34" charset="0"/>
              <a:buChar char="•"/>
            </a:pPr>
            <a:r>
              <a:rPr lang="en-US" dirty="0"/>
              <a:t>Insert poisoned sample in training data</a:t>
            </a:r>
          </a:p>
          <a:p>
            <a:pPr marL="285750" indent="-285750">
              <a:buFont typeface="Arial" panose="020B0604020202020204" pitchFamily="34" charset="0"/>
              <a:buChar char="•"/>
            </a:pPr>
            <a:r>
              <a:rPr lang="en-US" dirty="0"/>
              <a:t>Use backdoor later</a:t>
            </a:r>
          </a:p>
          <a:p>
            <a:endParaRPr lang="en-US" b="1" dirty="0"/>
          </a:p>
          <a:p>
            <a:endParaRPr lang="en-US" b="1" dirty="0"/>
          </a:p>
          <a:p>
            <a:r>
              <a:rPr lang="en-US" b="1" dirty="0"/>
              <a:t>Evasion attacks </a:t>
            </a:r>
          </a:p>
          <a:p>
            <a:pPr marL="285750" indent="-285750">
              <a:buFont typeface="Arial" panose="020B0604020202020204" pitchFamily="34" charset="0"/>
              <a:buChar char="•"/>
            </a:pPr>
            <a:r>
              <a:rPr lang="en-US" dirty="0"/>
              <a:t>Performed at runtime</a:t>
            </a:r>
          </a:p>
          <a:p>
            <a:pPr marL="285750" indent="-285750">
              <a:buFont typeface="Arial" panose="020B0604020202020204" pitchFamily="34" charset="0"/>
              <a:buChar char="•"/>
            </a:pPr>
            <a:r>
              <a:rPr lang="en-US" dirty="0"/>
              <a:t>Perturb inputs with crafted noise</a:t>
            </a:r>
          </a:p>
          <a:p>
            <a:pPr marL="285750" indent="-285750">
              <a:buFont typeface="Arial" panose="020B0604020202020204" pitchFamily="34" charset="0"/>
              <a:buChar char="•"/>
            </a:pPr>
            <a:r>
              <a:rPr lang="en-US" dirty="0"/>
              <a:t>Model fails to predict correctly</a:t>
            </a:r>
          </a:p>
          <a:p>
            <a:pPr marL="285750" indent="-285750">
              <a:buFont typeface="Arial" panose="020B0604020202020204" pitchFamily="34" charset="0"/>
              <a:buChar char="•"/>
            </a:pPr>
            <a:r>
              <a:rPr lang="en-US" dirty="0"/>
              <a:t>Undetectable by humans</a:t>
            </a:r>
          </a:p>
          <a:p>
            <a:endParaRPr lang="en-US" dirty="0"/>
          </a:p>
        </p:txBody>
      </p:sp>
    </p:spTree>
    <p:extLst>
      <p:ext uri="{BB962C8B-B14F-4D97-AF65-F5344CB8AC3E}">
        <p14:creationId xmlns:p14="http://schemas.microsoft.com/office/powerpoint/2010/main" val="3575666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43C5EC-6B02-834F-99AC-7BC9FD364C5F}"/>
              </a:ext>
            </a:extLst>
          </p:cNvPr>
          <p:cNvSpPr>
            <a:spLocks noGrp="1"/>
          </p:cNvSpPr>
          <p:nvPr>
            <p:ph type="title"/>
          </p:nvPr>
        </p:nvSpPr>
        <p:spPr>
          <a:xfrm>
            <a:off x="304801" y="231648"/>
            <a:ext cx="8508999" cy="1219200"/>
          </a:xfrm>
        </p:spPr>
        <p:txBody>
          <a:bodyPr/>
          <a:lstStyle/>
          <a:p>
            <a:r>
              <a:rPr lang="en-US" dirty="0"/>
              <a:t>Evasion Attack - Digital and Physical World</a:t>
            </a:r>
          </a:p>
        </p:txBody>
      </p:sp>
      <p:pic>
        <p:nvPicPr>
          <p:cNvPr id="6" name="Picture 5">
            <a:extLst>
              <a:ext uri="{FF2B5EF4-FFF2-40B4-BE49-F238E27FC236}">
                <a16:creationId xmlns:a16="http://schemas.microsoft.com/office/drawing/2014/main" id="{6823F123-ED1A-0A4C-84D1-02D50323536A}"/>
              </a:ext>
            </a:extLst>
          </p:cNvPr>
          <p:cNvPicPr>
            <a:picLocks noChangeAspect="1"/>
          </p:cNvPicPr>
          <p:nvPr/>
        </p:nvPicPr>
        <p:blipFill>
          <a:blip r:embed="rId3"/>
          <a:stretch>
            <a:fillRect/>
          </a:stretch>
        </p:blipFill>
        <p:spPr>
          <a:xfrm>
            <a:off x="1832664" y="883920"/>
            <a:ext cx="5705248" cy="3118857"/>
          </a:xfrm>
          <a:prstGeom prst="rect">
            <a:avLst/>
          </a:prstGeom>
        </p:spPr>
      </p:pic>
      <p:sp>
        <p:nvSpPr>
          <p:cNvPr id="7" name="Rectangle 6">
            <a:extLst>
              <a:ext uri="{FF2B5EF4-FFF2-40B4-BE49-F238E27FC236}">
                <a16:creationId xmlns:a16="http://schemas.microsoft.com/office/drawing/2014/main" id="{13D810C3-4C8C-6F4F-8ADE-1CAD9699DE1B}"/>
              </a:ext>
            </a:extLst>
          </p:cNvPr>
          <p:cNvSpPr/>
          <p:nvPr/>
        </p:nvSpPr>
        <p:spPr>
          <a:xfrm>
            <a:off x="1193370" y="4298302"/>
            <a:ext cx="7661278" cy="430887"/>
          </a:xfrm>
          <a:prstGeom prst="rect">
            <a:avLst/>
          </a:prstGeom>
        </p:spPr>
        <p:txBody>
          <a:bodyPr wrap="square">
            <a:spAutoFit/>
          </a:bodyPr>
          <a:lstStyle/>
          <a:p>
            <a:pPr algn="r"/>
            <a:r>
              <a:rPr lang="en" sz="1100" dirty="0">
                <a:latin typeface="Helvetica" pitchFamily="2" charset="0"/>
              </a:rPr>
              <a:t>[Sharif et al., 2016. Accessorize to a crime: Real and Stealthy Attacks on State-of-the-Art Face Recognition. ACM SIGSAC Conference on Computer and Communications Security (CCS)]</a:t>
            </a:r>
            <a:endParaRPr lang="en" sz="1100" dirty="0">
              <a:effectLst/>
              <a:latin typeface="Helvetica" pitchFamily="2" charset="0"/>
            </a:endParaRPr>
          </a:p>
        </p:txBody>
      </p:sp>
    </p:spTree>
    <p:extLst>
      <p:ext uri="{BB962C8B-B14F-4D97-AF65-F5344CB8AC3E}">
        <p14:creationId xmlns:p14="http://schemas.microsoft.com/office/powerpoint/2010/main" val="1637318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ular Callout 17"/>
          <p:cNvSpPr/>
          <p:nvPr/>
        </p:nvSpPr>
        <p:spPr>
          <a:xfrm>
            <a:off x="5927958" y="707541"/>
            <a:ext cx="748146" cy="451262"/>
          </a:xfrm>
          <a:prstGeom prst="wedgeRectCallout">
            <a:avLst>
              <a:gd name="adj1" fmla="val 76170"/>
              <a:gd name="adj2" fmla="val -147460"/>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HVAC controls</a:t>
            </a:r>
          </a:p>
        </p:txBody>
      </p:sp>
      <p:sp>
        <p:nvSpPr>
          <p:cNvPr id="19" name="Rectangular Callout 18"/>
          <p:cNvSpPr/>
          <p:nvPr/>
        </p:nvSpPr>
        <p:spPr>
          <a:xfrm>
            <a:off x="585275" y="551219"/>
            <a:ext cx="847184" cy="451262"/>
          </a:xfrm>
          <a:prstGeom prst="wedgeRectCallout">
            <a:avLst>
              <a:gd name="adj1" fmla="val 72740"/>
              <a:gd name="adj2" fmla="val -143745"/>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language translation</a:t>
            </a:r>
          </a:p>
        </p:txBody>
      </p:sp>
      <p:sp>
        <p:nvSpPr>
          <p:cNvPr id="21" name="Rectangular Callout 20"/>
          <p:cNvSpPr/>
          <p:nvPr/>
        </p:nvSpPr>
        <p:spPr>
          <a:xfrm>
            <a:off x="4571174" y="381723"/>
            <a:ext cx="926909" cy="451262"/>
          </a:xfrm>
          <a:prstGeom prst="wedgeRectCallout">
            <a:avLst>
              <a:gd name="adj1" fmla="val 129622"/>
              <a:gd name="adj2" fmla="val -59877"/>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Legal </a:t>
            </a:r>
            <a:r>
              <a:rPr lang="en-US" sz="1000"/>
              <a:t>compliance assistants</a:t>
            </a:r>
            <a:endParaRPr lang="en-US" sz="1000" dirty="0"/>
          </a:p>
        </p:txBody>
      </p:sp>
      <p:sp>
        <p:nvSpPr>
          <p:cNvPr id="25" name="TextBox 24"/>
          <p:cNvSpPr txBox="1"/>
          <p:nvPr/>
        </p:nvSpPr>
        <p:spPr>
          <a:xfrm>
            <a:off x="0" y="0"/>
            <a:ext cx="9144000" cy="1371600"/>
          </a:xfrm>
          <a:prstGeom prst="rect">
            <a:avLst/>
          </a:prstGeom>
          <a:solidFill>
            <a:schemeClr val="tx1"/>
          </a:solidFill>
        </p:spPr>
        <p:txBody>
          <a:bodyPr wrap="square" rtlCol="0">
            <a:spAutoFit/>
          </a:bodyPr>
          <a:lstStyle/>
          <a:p>
            <a:endParaRPr lang="en-US"/>
          </a:p>
        </p:txBody>
      </p:sp>
      <p:sp>
        <p:nvSpPr>
          <p:cNvPr id="27" name="TextBox 26"/>
          <p:cNvSpPr txBox="1"/>
          <p:nvPr/>
        </p:nvSpPr>
        <p:spPr>
          <a:xfrm>
            <a:off x="585275" y="307827"/>
            <a:ext cx="7490657" cy="430887"/>
          </a:xfrm>
          <a:prstGeom prst="rect">
            <a:avLst/>
          </a:prstGeom>
          <a:noFill/>
        </p:spPr>
        <p:txBody>
          <a:bodyPr wrap="square" rtlCol="0">
            <a:spAutoFit/>
          </a:bodyPr>
          <a:lstStyle/>
          <a:p>
            <a:r>
              <a:rPr lang="en-US" sz="2200" dirty="0">
                <a:solidFill>
                  <a:srgbClr val="00A7CF"/>
                </a:solidFill>
                <a:latin typeface="+mj-lt"/>
              </a:rPr>
              <a:t>Machine Bias</a:t>
            </a:r>
          </a:p>
        </p:txBody>
      </p:sp>
      <p:pic>
        <p:nvPicPr>
          <p:cNvPr id="4" name="Picture 3">
            <a:extLst>
              <a:ext uri="{FF2B5EF4-FFF2-40B4-BE49-F238E27FC236}">
                <a16:creationId xmlns:a16="http://schemas.microsoft.com/office/drawing/2014/main" id="{58B0586B-1D7E-A048-B79D-734519A8EB8B}"/>
              </a:ext>
            </a:extLst>
          </p:cNvPr>
          <p:cNvPicPr>
            <a:picLocks noChangeAspect="1"/>
          </p:cNvPicPr>
          <p:nvPr/>
        </p:nvPicPr>
        <p:blipFill>
          <a:blip r:embed="rId3"/>
          <a:stretch>
            <a:fillRect/>
          </a:stretch>
        </p:blipFill>
        <p:spPr>
          <a:xfrm>
            <a:off x="117744" y="1371600"/>
            <a:ext cx="5380339" cy="3537757"/>
          </a:xfrm>
          <a:prstGeom prst="rect">
            <a:avLst/>
          </a:prstGeom>
        </p:spPr>
      </p:pic>
      <p:pic>
        <p:nvPicPr>
          <p:cNvPr id="2" name="Picture 1">
            <a:extLst>
              <a:ext uri="{FF2B5EF4-FFF2-40B4-BE49-F238E27FC236}">
                <a16:creationId xmlns:a16="http://schemas.microsoft.com/office/drawing/2014/main" id="{1A03A7E5-6D1B-D041-97F1-3DC5264E6928}"/>
              </a:ext>
            </a:extLst>
          </p:cNvPr>
          <p:cNvPicPr>
            <a:picLocks noChangeAspect="1"/>
          </p:cNvPicPr>
          <p:nvPr/>
        </p:nvPicPr>
        <p:blipFill>
          <a:blip r:embed="rId4"/>
          <a:stretch>
            <a:fillRect/>
          </a:stretch>
        </p:blipFill>
        <p:spPr>
          <a:xfrm>
            <a:off x="5444743" y="1002481"/>
            <a:ext cx="2869692" cy="2262916"/>
          </a:xfrm>
          <a:prstGeom prst="rect">
            <a:avLst/>
          </a:prstGeom>
        </p:spPr>
      </p:pic>
      <p:sp>
        <p:nvSpPr>
          <p:cNvPr id="9" name="Rectangle 8">
            <a:extLst>
              <a:ext uri="{FF2B5EF4-FFF2-40B4-BE49-F238E27FC236}">
                <a16:creationId xmlns:a16="http://schemas.microsoft.com/office/drawing/2014/main" id="{0CEE5722-3396-064B-A8B8-C0AD0A6D89D9}"/>
              </a:ext>
            </a:extLst>
          </p:cNvPr>
          <p:cNvSpPr/>
          <p:nvPr/>
        </p:nvSpPr>
        <p:spPr>
          <a:xfrm>
            <a:off x="5444743" y="3434893"/>
            <a:ext cx="5923115" cy="307777"/>
          </a:xfrm>
          <a:prstGeom prst="rect">
            <a:avLst/>
          </a:prstGeom>
        </p:spPr>
        <p:txBody>
          <a:bodyPr wrap="square">
            <a:spAutoFit/>
          </a:bodyPr>
          <a:lstStyle/>
          <a:p>
            <a:r>
              <a:rPr lang="pl-PL" sz="1400" dirty="0" err="1">
                <a:solidFill>
                  <a:srgbClr val="999999"/>
                </a:solidFill>
                <a:latin typeface="Guardian"/>
              </a:rPr>
              <a:t>Sources</a:t>
            </a:r>
            <a:r>
              <a:rPr lang="pl-PL" sz="1400" dirty="0">
                <a:solidFill>
                  <a:srgbClr val="999999"/>
                </a:solidFill>
                <a:latin typeface="Guardian"/>
              </a:rPr>
              <a:t>: </a:t>
            </a:r>
            <a:r>
              <a:rPr lang="pl-PL" sz="1400" dirty="0" err="1">
                <a:solidFill>
                  <a:srgbClr val="999999"/>
                </a:solidFill>
                <a:latin typeface="Guardian"/>
              </a:rPr>
              <a:t>Jacky</a:t>
            </a:r>
            <a:r>
              <a:rPr lang="pl-PL" sz="1400" dirty="0">
                <a:solidFill>
                  <a:srgbClr val="999999"/>
                </a:solidFill>
                <a:latin typeface="Guardian"/>
              </a:rPr>
              <a:t> </a:t>
            </a:r>
            <a:r>
              <a:rPr lang="pl-PL" sz="1400" dirty="0" err="1">
                <a:solidFill>
                  <a:srgbClr val="999999"/>
                </a:solidFill>
                <a:latin typeface="Guardian"/>
              </a:rPr>
              <a:t>Alcine</a:t>
            </a:r>
            <a:r>
              <a:rPr lang="pl-PL" sz="1400" dirty="0">
                <a:solidFill>
                  <a:srgbClr val="999999"/>
                </a:solidFill>
                <a:latin typeface="Guardian"/>
              </a:rPr>
              <a:t>/Twitter</a:t>
            </a:r>
            <a:endParaRPr lang="pl-PL" sz="1400" dirty="0">
              <a:solidFill>
                <a:schemeClr val="tx2">
                  <a:lumMod val="75000"/>
                </a:schemeClr>
              </a:solidFill>
            </a:endParaRPr>
          </a:p>
        </p:txBody>
      </p:sp>
    </p:spTree>
    <p:extLst>
      <p:ext uri="{BB962C8B-B14F-4D97-AF65-F5344CB8AC3E}">
        <p14:creationId xmlns:p14="http://schemas.microsoft.com/office/powerpoint/2010/main" val="39165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0A570C-EA93-AD4B-8E8F-C59402F6699E}"/>
              </a:ext>
            </a:extLst>
          </p:cNvPr>
          <p:cNvPicPr>
            <a:picLocks noChangeAspect="1"/>
          </p:cNvPicPr>
          <p:nvPr/>
        </p:nvPicPr>
        <p:blipFill>
          <a:blip r:embed="rId3"/>
          <a:stretch>
            <a:fillRect/>
          </a:stretch>
        </p:blipFill>
        <p:spPr>
          <a:xfrm>
            <a:off x="2877233" y="1557515"/>
            <a:ext cx="4953073" cy="2788933"/>
          </a:xfrm>
          <a:prstGeom prst="rect">
            <a:avLst/>
          </a:prstGeom>
        </p:spPr>
      </p:pic>
      <p:sp>
        <p:nvSpPr>
          <p:cNvPr id="3" name="Title 1">
            <a:extLst>
              <a:ext uri="{FF2B5EF4-FFF2-40B4-BE49-F238E27FC236}">
                <a16:creationId xmlns:a16="http://schemas.microsoft.com/office/drawing/2014/main" id="{EE43C5EC-6B02-834F-99AC-7BC9FD364C5F}"/>
              </a:ext>
            </a:extLst>
          </p:cNvPr>
          <p:cNvSpPr>
            <a:spLocks noGrp="1"/>
          </p:cNvSpPr>
          <p:nvPr>
            <p:ph type="title"/>
          </p:nvPr>
        </p:nvSpPr>
        <p:spPr>
          <a:xfrm>
            <a:off x="304801" y="231648"/>
            <a:ext cx="8508999" cy="1219200"/>
          </a:xfrm>
        </p:spPr>
        <p:txBody>
          <a:bodyPr/>
          <a:lstStyle/>
          <a:p>
            <a:r>
              <a:rPr lang="en-US" dirty="0"/>
              <a:t>Bias Mitigation at Model Design Time </a:t>
            </a:r>
            <a:br>
              <a:rPr lang="en-US" dirty="0"/>
            </a:br>
            <a:r>
              <a:rPr lang="en-US" dirty="0"/>
              <a:t>IBM Visual Recognition </a:t>
            </a:r>
          </a:p>
        </p:txBody>
      </p:sp>
    </p:spTree>
    <p:extLst>
      <p:ext uri="{BB962C8B-B14F-4D97-AF65-F5344CB8AC3E}">
        <p14:creationId xmlns:p14="http://schemas.microsoft.com/office/powerpoint/2010/main" val="32428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43C5EC-6B02-834F-99AC-7BC9FD364C5F}"/>
              </a:ext>
            </a:extLst>
          </p:cNvPr>
          <p:cNvSpPr>
            <a:spLocks noGrp="1"/>
          </p:cNvSpPr>
          <p:nvPr>
            <p:ph type="title"/>
          </p:nvPr>
        </p:nvSpPr>
        <p:spPr>
          <a:xfrm>
            <a:off x="304801" y="231648"/>
            <a:ext cx="8508999" cy="1219200"/>
          </a:xfrm>
        </p:spPr>
        <p:txBody>
          <a:bodyPr/>
          <a:lstStyle/>
          <a:p>
            <a:r>
              <a:rPr lang="en-US" dirty="0"/>
              <a:t>Bias Mitigation</a:t>
            </a:r>
          </a:p>
        </p:txBody>
      </p:sp>
      <p:pic>
        <p:nvPicPr>
          <p:cNvPr id="5" name="Picture 4">
            <a:extLst>
              <a:ext uri="{FF2B5EF4-FFF2-40B4-BE49-F238E27FC236}">
                <a16:creationId xmlns:a16="http://schemas.microsoft.com/office/drawing/2014/main" id="{B2C00D80-4CB0-FE47-AF0C-806EB738A927}"/>
              </a:ext>
            </a:extLst>
          </p:cNvPr>
          <p:cNvPicPr>
            <a:picLocks noChangeAspect="1"/>
          </p:cNvPicPr>
          <p:nvPr/>
        </p:nvPicPr>
        <p:blipFill>
          <a:blip r:embed="rId3"/>
          <a:stretch>
            <a:fillRect/>
          </a:stretch>
        </p:blipFill>
        <p:spPr>
          <a:xfrm>
            <a:off x="394473" y="752040"/>
            <a:ext cx="3759200" cy="1308100"/>
          </a:xfrm>
          <a:prstGeom prst="rect">
            <a:avLst/>
          </a:prstGeom>
        </p:spPr>
      </p:pic>
      <p:pic>
        <p:nvPicPr>
          <p:cNvPr id="6" name="Picture 5">
            <a:extLst>
              <a:ext uri="{FF2B5EF4-FFF2-40B4-BE49-F238E27FC236}">
                <a16:creationId xmlns:a16="http://schemas.microsoft.com/office/drawing/2014/main" id="{95E9F814-99CB-E643-B090-225FDB2B9701}"/>
              </a:ext>
            </a:extLst>
          </p:cNvPr>
          <p:cNvPicPr>
            <a:picLocks noChangeAspect="1"/>
          </p:cNvPicPr>
          <p:nvPr/>
        </p:nvPicPr>
        <p:blipFill>
          <a:blip r:embed="rId4"/>
          <a:stretch>
            <a:fillRect/>
          </a:stretch>
        </p:blipFill>
        <p:spPr>
          <a:xfrm>
            <a:off x="394473" y="2116396"/>
            <a:ext cx="3924300" cy="1384300"/>
          </a:xfrm>
          <a:prstGeom prst="rect">
            <a:avLst/>
          </a:prstGeom>
        </p:spPr>
      </p:pic>
      <p:pic>
        <p:nvPicPr>
          <p:cNvPr id="7" name="Picture 6">
            <a:extLst>
              <a:ext uri="{FF2B5EF4-FFF2-40B4-BE49-F238E27FC236}">
                <a16:creationId xmlns:a16="http://schemas.microsoft.com/office/drawing/2014/main" id="{E311F3A6-099E-E946-A90D-7D67149D517A}"/>
              </a:ext>
            </a:extLst>
          </p:cNvPr>
          <p:cNvPicPr>
            <a:picLocks noChangeAspect="1"/>
          </p:cNvPicPr>
          <p:nvPr/>
        </p:nvPicPr>
        <p:blipFill>
          <a:blip r:embed="rId5"/>
          <a:stretch>
            <a:fillRect/>
          </a:stretch>
        </p:blipFill>
        <p:spPr>
          <a:xfrm>
            <a:off x="251517" y="3418950"/>
            <a:ext cx="4114800" cy="1358900"/>
          </a:xfrm>
          <a:prstGeom prst="rect">
            <a:avLst/>
          </a:prstGeom>
        </p:spPr>
      </p:pic>
      <p:sp>
        <p:nvSpPr>
          <p:cNvPr id="8" name="TextBox 7">
            <a:extLst>
              <a:ext uri="{FF2B5EF4-FFF2-40B4-BE49-F238E27FC236}">
                <a16:creationId xmlns:a16="http://schemas.microsoft.com/office/drawing/2014/main" id="{7527309F-C34E-4B47-BBA9-E42F5E129E71}"/>
              </a:ext>
            </a:extLst>
          </p:cNvPr>
          <p:cNvSpPr txBox="1"/>
          <p:nvPr/>
        </p:nvSpPr>
        <p:spPr>
          <a:xfrm>
            <a:off x="4366317" y="843965"/>
            <a:ext cx="4383210" cy="381642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Fix the data (pre-process) </a:t>
            </a:r>
          </a:p>
          <a:p>
            <a:pPr marL="742950" lvl="1" indent="-285750">
              <a:buFont typeface="Arial" panose="020B0604020202020204" pitchFamily="34" charset="0"/>
              <a:buChar char="•"/>
              <a:defRPr/>
            </a:pPr>
            <a:r>
              <a:rPr lang="en"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Disparate Impact Remover</a:t>
            </a:r>
          </a:p>
          <a:p>
            <a:pPr marL="742950" lvl="1" indent="-285750">
              <a:buFont typeface="Arial" panose="020B0604020202020204" pitchFamily="34" charset="0"/>
              <a:buChar char="•"/>
              <a:defRPr/>
            </a:pPr>
            <a:r>
              <a:rPr lang="en"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Learning Fair Representations</a:t>
            </a:r>
          </a:p>
          <a:p>
            <a:pPr marL="742950" lvl="1" indent="-285750">
              <a:buFont typeface="Arial" panose="020B0604020202020204" pitchFamily="34" charset="0"/>
              <a:buChar char="•"/>
              <a:defRPr/>
            </a:pPr>
            <a:r>
              <a:rPr lang="en"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Optimized Preprocessing</a:t>
            </a:r>
          </a:p>
          <a:p>
            <a:pPr marL="742950" lvl="1" indent="-285750">
              <a:buFont typeface="Arial" panose="020B0604020202020204" pitchFamily="34" charset="0"/>
              <a:buChar char="•"/>
              <a:defRPr/>
            </a:pPr>
            <a:r>
              <a:rPr lang="en"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Reweighing</a:t>
            </a:r>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800100" lvl="1" indent="-342900">
              <a:buFont typeface="Arial" panose="020B0604020202020204" pitchFamily="34" charset="0"/>
              <a:buChar char="•"/>
              <a:defRPr/>
            </a:pPr>
            <a:endParaRPr lang="en-US" sz="14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defRPr/>
            </a:pPr>
            <a:r>
              <a:rPr lang="en" sz="2000" dirty="0"/>
              <a:t>Fix the classifier (in-process)</a:t>
            </a:r>
          </a:p>
          <a:p>
            <a:pPr marL="800100" lvl="1" indent="-342900">
              <a:buFont typeface="Arial" panose="020B0604020202020204" pitchFamily="34" charset="0"/>
              <a:buChar char="•"/>
              <a:defRPr/>
            </a:pPr>
            <a:r>
              <a:rPr lang="pl-PL" sz="1400" dirty="0" err="1"/>
              <a:t>Adversarial</a:t>
            </a:r>
            <a:r>
              <a:rPr lang="pl-PL" sz="1400" dirty="0"/>
              <a:t> </a:t>
            </a:r>
            <a:r>
              <a:rPr lang="pl-PL" sz="1400" dirty="0" err="1"/>
              <a:t>Debiasing</a:t>
            </a:r>
            <a:endParaRPr lang="pl-PL" sz="1400" dirty="0"/>
          </a:p>
          <a:p>
            <a:pPr marL="800100" lvl="1" indent="-342900">
              <a:buFont typeface="Arial" panose="020B0604020202020204" pitchFamily="34" charset="0"/>
              <a:buChar char="•"/>
              <a:defRPr/>
            </a:pPr>
            <a:r>
              <a:rPr lang="pl-PL" sz="1400" dirty="0"/>
              <a:t>ART </a:t>
            </a:r>
            <a:r>
              <a:rPr lang="pl-PL" sz="1400" dirty="0" err="1"/>
              <a:t>Classifier</a:t>
            </a:r>
            <a:endParaRPr lang="pl-PL" sz="1400" dirty="0"/>
          </a:p>
          <a:p>
            <a:pPr marL="800100" lvl="1" indent="-342900">
              <a:buFont typeface="Arial" panose="020B0604020202020204" pitchFamily="34" charset="0"/>
              <a:buChar char="•"/>
              <a:defRPr/>
            </a:pPr>
            <a:r>
              <a:rPr lang="pl-PL" sz="1400" dirty="0" err="1"/>
              <a:t>Prejudice</a:t>
            </a:r>
            <a:r>
              <a:rPr lang="pl-PL" sz="1400" dirty="0"/>
              <a:t> </a:t>
            </a:r>
            <a:r>
              <a:rPr lang="pl-PL" sz="1400" dirty="0" err="1"/>
              <a:t>Remover</a:t>
            </a:r>
            <a:endParaRPr lang="en" sz="1400" dirty="0"/>
          </a:p>
          <a:p>
            <a:pPr lvl="1">
              <a:defRPr/>
            </a:pPr>
            <a:endParaRPr lang="en" sz="1400" dirty="0"/>
          </a:p>
          <a:p>
            <a:pPr lvl="1">
              <a:defRPr/>
            </a:pPr>
            <a:endParaRPr lang="en" sz="1400" dirty="0"/>
          </a:p>
          <a:p>
            <a:pPr marL="342900" indent="-342900">
              <a:buFont typeface="Arial" panose="020B0604020202020204" pitchFamily="34" charset="0"/>
              <a:buChar char="•"/>
              <a:defRPr/>
            </a:pPr>
            <a:r>
              <a:rPr lang="en" sz="2000" dirty="0"/>
              <a:t>Fix the predictions (post-process)</a:t>
            </a:r>
          </a:p>
          <a:p>
            <a:pPr marL="800100" lvl="1"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Calibrated Equality of Odds</a:t>
            </a:r>
          </a:p>
          <a:p>
            <a:pPr marL="800100" lvl="1"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Equality of Odds</a:t>
            </a:r>
          </a:p>
          <a:p>
            <a:pPr marL="800100" lvl="1" indent="-342900">
              <a:buFont typeface="Arial" panose="020B0604020202020204" pitchFamily="34" charset="0"/>
              <a:buChar char="•"/>
              <a:defRPr/>
            </a:pPr>
            <a:r>
              <a:rPr lang="en" sz="1400" dirty="0">
                <a:latin typeface="Helvetica Neue" panose="02000503000000020004" pitchFamily="2" charset="0"/>
                <a:ea typeface="Helvetica Neue" panose="02000503000000020004" pitchFamily="2" charset="0"/>
                <a:cs typeface="Helvetica Neue" panose="02000503000000020004" pitchFamily="2" charset="0"/>
              </a:rPr>
              <a:t>Reject Option Classification</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0" name="Straight Connector 9">
            <a:extLst>
              <a:ext uri="{FF2B5EF4-FFF2-40B4-BE49-F238E27FC236}">
                <a16:creationId xmlns:a16="http://schemas.microsoft.com/office/drawing/2014/main" id="{1220D11E-303B-4749-8CD8-C3DBE4508ACA}"/>
              </a:ext>
            </a:extLst>
          </p:cNvPr>
          <p:cNvCxnSpPr>
            <a:cxnSpLocks/>
          </p:cNvCxnSpPr>
          <p:nvPr/>
        </p:nvCxnSpPr>
        <p:spPr>
          <a:xfrm>
            <a:off x="155493" y="3504271"/>
            <a:ext cx="8658307"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8087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ounded Rectangle 99"/>
          <p:cNvSpPr/>
          <p:nvPr/>
        </p:nvSpPr>
        <p:spPr>
          <a:xfrm>
            <a:off x="624723" y="2523727"/>
            <a:ext cx="6841397" cy="691982"/>
          </a:xfrm>
          <a:prstGeom prst="round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41140"/>
              </a:solidFill>
              <a:effectLst/>
              <a:uLnTx/>
              <a:uFillTx/>
              <a:latin typeface="IBM Plex Sans" panose="020B0503050000000000" pitchFamily="34" charset="77"/>
              <a:ea typeface="+mn-ea"/>
              <a:cs typeface="+mn-cs"/>
            </a:endParaRPr>
          </a:p>
        </p:txBody>
      </p:sp>
      <p:sp>
        <p:nvSpPr>
          <p:cNvPr id="21" name="Rounded Rectangle 20">
            <a:extLst>
              <a:ext uri="{FF2B5EF4-FFF2-40B4-BE49-F238E27FC236}">
                <a16:creationId xmlns:a16="http://schemas.microsoft.com/office/drawing/2014/main" id="{09254FDA-713A-EA43-9AC2-D6DE5791C518}"/>
              </a:ext>
            </a:extLst>
          </p:cNvPr>
          <p:cNvSpPr/>
          <p:nvPr/>
        </p:nvSpPr>
        <p:spPr>
          <a:xfrm>
            <a:off x="917723" y="1681857"/>
            <a:ext cx="1732787" cy="2702981"/>
          </a:xfrm>
          <a:prstGeom prst="roundRect">
            <a:avLst>
              <a:gd name="adj" fmla="val 12789"/>
            </a:avLst>
          </a:prstGeom>
          <a:solidFill>
            <a:schemeClr val="bg2">
              <a:lumMod val="95000"/>
            </a:schemeClr>
          </a:solidFill>
          <a:ln w="76200">
            <a:solidFill>
              <a:schemeClr val="accent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42" name="Rounded Rectangle 41">
            <a:extLst>
              <a:ext uri="{FF2B5EF4-FFF2-40B4-BE49-F238E27FC236}">
                <a16:creationId xmlns:a16="http://schemas.microsoft.com/office/drawing/2014/main" id="{09254FDA-713A-EA43-9AC2-D6DE5791C518}"/>
              </a:ext>
            </a:extLst>
          </p:cNvPr>
          <p:cNvSpPr/>
          <p:nvPr/>
        </p:nvSpPr>
        <p:spPr>
          <a:xfrm>
            <a:off x="3057048" y="1681857"/>
            <a:ext cx="1732787" cy="2702981"/>
          </a:xfrm>
          <a:prstGeom prst="roundRect">
            <a:avLst>
              <a:gd name="adj" fmla="val 12789"/>
            </a:avLst>
          </a:prstGeom>
          <a:solidFill>
            <a:schemeClr val="bg2">
              <a:lumMod val="95000"/>
            </a:schemeClr>
          </a:solidFill>
          <a:ln w="76200">
            <a:solidFill>
              <a:schemeClr val="accent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45" name="Rounded Rectangle 44">
            <a:extLst>
              <a:ext uri="{FF2B5EF4-FFF2-40B4-BE49-F238E27FC236}">
                <a16:creationId xmlns:a16="http://schemas.microsoft.com/office/drawing/2014/main" id="{09254FDA-713A-EA43-9AC2-D6DE5791C518}"/>
              </a:ext>
            </a:extLst>
          </p:cNvPr>
          <p:cNvSpPr/>
          <p:nvPr/>
        </p:nvSpPr>
        <p:spPr>
          <a:xfrm>
            <a:off x="5196373" y="1681857"/>
            <a:ext cx="1980584" cy="2702981"/>
          </a:xfrm>
          <a:prstGeom prst="roundRect">
            <a:avLst>
              <a:gd name="adj" fmla="val 12789"/>
            </a:avLst>
          </a:prstGeom>
          <a:solidFill>
            <a:schemeClr val="bg2">
              <a:lumMod val="95000"/>
            </a:schemeClr>
          </a:solidFill>
          <a:ln w="76200">
            <a:gradFill flip="none" rotWithShape="1">
              <a:gsLst>
                <a:gs pos="22000">
                  <a:schemeClr val="accent3">
                    <a:lumMod val="75000"/>
                  </a:schemeClr>
                </a:gs>
                <a:gs pos="100000">
                  <a:schemeClr val="accent6"/>
                </a:gs>
              </a:gsLst>
              <a:path path="circle">
                <a:fillToRect l="50000" t="50000" r="50000" b="50000"/>
              </a:path>
              <a:tileRect/>
            </a:gra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endParaRPr>
          </a:p>
        </p:txBody>
      </p:sp>
      <p:sp>
        <p:nvSpPr>
          <p:cNvPr id="89" name="Rectangle 88"/>
          <p:cNvSpPr/>
          <p:nvPr/>
        </p:nvSpPr>
        <p:spPr>
          <a:xfrm>
            <a:off x="3945220" y="2694640"/>
            <a:ext cx="751292" cy="478799"/>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87" name="Rectangle 86"/>
          <p:cNvSpPr/>
          <p:nvPr/>
        </p:nvSpPr>
        <p:spPr>
          <a:xfrm>
            <a:off x="3160981" y="2694640"/>
            <a:ext cx="833207" cy="478799"/>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86" name="Rectangle 85"/>
          <p:cNvSpPr/>
          <p:nvPr/>
        </p:nvSpPr>
        <p:spPr>
          <a:xfrm>
            <a:off x="1016954" y="3311193"/>
            <a:ext cx="833207" cy="437405"/>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75" name="Rectangle 74"/>
          <p:cNvSpPr/>
          <p:nvPr/>
        </p:nvSpPr>
        <p:spPr>
          <a:xfrm>
            <a:off x="1890447" y="3311195"/>
            <a:ext cx="662039" cy="437405"/>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16" name="Rectangle 15"/>
          <p:cNvSpPr/>
          <p:nvPr/>
        </p:nvSpPr>
        <p:spPr>
          <a:xfrm>
            <a:off x="1016954" y="2804201"/>
            <a:ext cx="833207" cy="478799"/>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74" name="Rectangle 73"/>
          <p:cNvSpPr/>
          <p:nvPr/>
        </p:nvSpPr>
        <p:spPr>
          <a:xfrm>
            <a:off x="1890447" y="2804201"/>
            <a:ext cx="662039" cy="478799"/>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47" name="Rectangle 46">
            <a:extLst>
              <a:ext uri="{FF2B5EF4-FFF2-40B4-BE49-F238E27FC236}">
                <a16:creationId xmlns:a16="http://schemas.microsoft.com/office/drawing/2014/main" id="{B4A2672E-2FCA-B647-AA93-68879193A10A}"/>
              </a:ext>
            </a:extLst>
          </p:cNvPr>
          <p:cNvSpPr/>
          <p:nvPr/>
        </p:nvSpPr>
        <p:spPr>
          <a:xfrm>
            <a:off x="6779895" y="1830046"/>
            <a:ext cx="138564" cy="253916"/>
          </a:xfrm>
          <a:prstGeom prst="rect">
            <a:avLst/>
          </a:prstGeom>
        </p:spPr>
        <p:txBody>
          <a:bodyPr wrap="none" lIns="68580" tIns="34290" rIns="68580" bIns="3429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endParaRPr>
          </a:p>
        </p:txBody>
      </p:sp>
      <p:sp>
        <p:nvSpPr>
          <p:cNvPr id="41" name="TextBox 40">
            <a:extLst>
              <a:ext uri="{FF2B5EF4-FFF2-40B4-BE49-F238E27FC236}">
                <a16:creationId xmlns:a16="http://schemas.microsoft.com/office/drawing/2014/main" id="{3DA705DB-1C88-674A-94FF-E89764A2EC84}"/>
              </a:ext>
            </a:extLst>
          </p:cNvPr>
          <p:cNvSpPr txBox="1"/>
          <p:nvPr/>
        </p:nvSpPr>
        <p:spPr>
          <a:xfrm>
            <a:off x="1218597" y="1796621"/>
            <a:ext cx="1209702" cy="150041"/>
          </a:xfrm>
          <a:prstGeom prst="rect">
            <a:avLst/>
          </a:prstGeom>
          <a:noFill/>
        </p:spPr>
        <p:txBody>
          <a:bodyPr wrap="square" lIns="68580" tIns="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65000"/>
                    <a:lumOff val="35000"/>
                  </a:srgbClr>
                </a:solidFill>
                <a:effectLst/>
                <a:uLnTx/>
                <a:uFillTx/>
                <a:latin typeface="IBM Plex Sans" panose="020B0503050000000000" pitchFamily="34" charset="77"/>
                <a:ea typeface="Arial" charset="0"/>
                <a:cs typeface="Arial" charset="0"/>
                <a:sym typeface="HelvNeue Roman for IBM"/>
              </a:rPr>
              <a:t>IBM TOOLS</a:t>
            </a:r>
          </a:p>
        </p:txBody>
      </p:sp>
      <p:sp>
        <p:nvSpPr>
          <p:cNvPr id="46" name="Rounded Rectangle 45"/>
          <p:cNvSpPr/>
          <p:nvPr/>
        </p:nvSpPr>
        <p:spPr>
          <a:xfrm>
            <a:off x="1392044" y="4597867"/>
            <a:ext cx="711429"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rPr>
              <a:t>Data Scientist</a:t>
            </a:r>
          </a:p>
        </p:txBody>
      </p:sp>
      <p:sp>
        <p:nvSpPr>
          <p:cNvPr id="53" name="Rounded Rectangle 52"/>
          <p:cNvSpPr/>
          <p:nvPr/>
        </p:nvSpPr>
        <p:spPr>
          <a:xfrm>
            <a:off x="3537101" y="4597867"/>
            <a:ext cx="923489"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rPr>
              <a:t>App Developer</a:t>
            </a:r>
          </a:p>
        </p:txBody>
      </p:sp>
      <p:sp>
        <p:nvSpPr>
          <p:cNvPr id="54" name="Rounded Rectangle 53"/>
          <p:cNvSpPr/>
          <p:nvPr/>
        </p:nvSpPr>
        <p:spPr>
          <a:xfrm>
            <a:off x="5711776" y="4564615"/>
            <a:ext cx="1146224"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rPr>
              <a:t>AI Ops</a:t>
            </a:r>
          </a:p>
        </p:txBody>
      </p:sp>
      <p:sp>
        <p:nvSpPr>
          <p:cNvPr id="57" name="Oval 56">
            <a:extLst>
              <a:ext uri="{FF2B5EF4-FFF2-40B4-BE49-F238E27FC236}">
                <a16:creationId xmlns:a16="http://schemas.microsoft.com/office/drawing/2014/main" id="{E5E06F59-6F89-1E4A-BBA7-9289BB43177E}"/>
              </a:ext>
            </a:extLst>
          </p:cNvPr>
          <p:cNvSpPr/>
          <p:nvPr/>
        </p:nvSpPr>
        <p:spPr>
          <a:xfrm>
            <a:off x="2861589" y="4031517"/>
            <a:ext cx="685800" cy="685800"/>
          </a:xfrm>
          <a:prstGeom prst="ellipse">
            <a:avLst/>
          </a:prstGeom>
          <a:solidFill>
            <a:schemeClr val="bg2">
              <a:lumMod val="9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endParaRPr>
          </a:p>
        </p:txBody>
      </p:sp>
      <p:pic>
        <p:nvPicPr>
          <p:cNvPr id="58" name="Picture 57">
            <a:extLst>
              <a:ext uri="{FF2B5EF4-FFF2-40B4-BE49-F238E27FC236}">
                <a16:creationId xmlns:a16="http://schemas.microsoft.com/office/drawing/2014/main" id="{C853C2AF-72CF-0540-8E1B-0B45AAA057A5}"/>
              </a:ext>
            </a:extLst>
          </p:cNvPr>
          <p:cNvPicPr>
            <a:picLocks noChangeAspect="1"/>
          </p:cNvPicPr>
          <p:nvPr/>
        </p:nvPicPr>
        <p:blipFill>
          <a:blip r:embed="rId3"/>
          <a:stretch>
            <a:fillRect/>
          </a:stretch>
        </p:blipFill>
        <p:spPr>
          <a:xfrm>
            <a:off x="2861589" y="4059048"/>
            <a:ext cx="685800" cy="685800"/>
          </a:xfrm>
          <a:prstGeom prst="rect">
            <a:avLst/>
          </a:prstGeom>
          <a:effectLst/>
        </p:spPr>
      </p:pic>
      <p:sp>
        <p:nvSpPr>
          <p:cNvPr id="60" name="Oval 59">
            <a:extLst>
              <a:ext uri="{FF2B5EF4-FFF2-40B4-BE49-F238E27FC236}">
                <a16:creationId xmlns:a16="http://schemas.microsoft.com/office/drawing/2014/main" id="{E5E06F59-6F89-1E4A-BBA7-9289BB43177E}"/>
              </a:ext>
            </a:extLst>
          </p:cNvPr>
          <p:cNvSpPr/>
          <p:nvPr/>
        </p:nvSpPr>
        <p:spPr>
          <a:xfrm>
            <a:off x="5058129" y="4031517"/>
            <a:ext cx="685800" cy="685800"/>
          </a:xfrm>
          <a:prstGeom prst="ellipse">
            <a:avLst/>
          </a:prstGeom>
          <a:solidFill>
            <a:schemeClr val="bg2">
              <a:lumMod val="9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endParaRPr>
          </a:p>
        </p:txBody>
      </p:sp>
      <p:pic>
        <p:nvPicPr>
          <p:cNvPr id="61" name="Picture 60">
            <a:extLst>
              <a:ext uri="{FF2B5EF4-FFF2-40B4-BE49-F238E27FC236}">
                <a16:creationId xmlns:a16="http://schemas.microsoft.com/office/drawing/2014/main" id="{08812C51-089F-2F48-AE98-A061A5B10E4A}"/>
              </a:ext>
            </a:extLst>
          </p:cNvPr>
          <p:cNvPicPr>
            <a:picLocks noChangeAspect="1"/>
          </p:cNvPicPr>
          <p:nvPr/>
        </p:nvPicPr>
        <p:blipFill>
          <a:blip r:embed="rId4"/>
          <a:stretch>
            <a:fillRect/>
          </a:stretch>
        </p:blipFill>
        <p:spPr>
          <a:xfrm>
            <a:off x="5062329" y="4059048"/>
            <a:ext cx="685800" cy="685800"/>
          </a:xfrm>
          <a:prstGeom prst="rect">
            <a:avLst/>
          </a:prstGeom>
          <a:effectLst/>
        </p:spPr>
      </p:pic>
      <p:sp>
        <p:nvSpPr>
          <p:cNvPr id="63" name="Oval 62">
            <a:extLst>
              <a:ext uri="{FF2B5EF4-FFF2-40B4-BE49-F238E27FC236}">
                <a16:creationId xmlns:a16="http://schemas.microsoft.com/office/drawing/2014/main" id="{E5E06F59-6F89-1E4A-BBA7-9289BB43177E}"/>
              </a:ext>
            </a:extLst>
          </p:cNvPr>
          <p:cNvSpPr/>
          <p:nvPr/>
        </p:nvSpPr>
        <p:spPr>
          <a:xfrm>
            <a:off x="752277" y="4031517"/>
            <a:ext cx="685800" cy="685800"/>
          </a:xfrm>
          <a:prstGeom prst="ellipse">
            <a:avLst/>
          </a:prstGeom>
          <a:solidFill>
            <a:schemeClr val="bg2">
              <a:lumMod val="9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endParaRPr>
          </a:p>
        </p:txBody>
      </p:sp>
      <p:sp>
        <p:nvSpPr>
          <p:cNvPr id="68" name="Rounded Rectangle 67"/>
          <p:cNvSpPr/>
          <p:nvPr/>
        </p:nvSpPr>
        <p:spPr>
          <a:xfrm>
            <a:off x="1436888" y="4459931"/>
            <a:ext cx="743552"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rPr>
              <a:t>Build AI</a:t>
            </a:r>
          </a:p>
        </p:txBody>
      </p:sp>
      <p:sp>
        <p:nvSpPr>
          <p:cNvPr id="69" name="Rounded Rectangle 68"/>
          <p:cNvSpPr/>
          <p:nvPr/>
        </p:nvSpPr>
        <p:spPr>
          <a:xfrm>
            <a:off x="3538063" y="4459931"/>
            <a:ext cx="743552"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rPr>
              <a:t>Run AI</a:t>
            </a:r>
          </a:p>
        </p:txBody>
      </p:sp>
      <p:sp>
        <p:nvSpPr>
          <p:cNvPr id="70" name="Rounded Rectangle 69"/>
          <p:cNvSpPr/>
          <p:nvPr/>
        </p:nvSpPr>
        <p:spPr>
          <a:xfrm>
            <a:off x="5728544" y="4415988"/>
            <a:ext cx="743552"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rPr>
              <a:t>Operate  AI</a:t>
            </a:r>
          </a:p>
        </p:txBody>
      </p:sp>
      <p:sp>
        <p:nvSpPr>
          <p:cNvPr id="72" name="TextBox 71">
            <a:extLst>
              <a:ext uri="{FF2B5EF4-FFF2-40B4-BE49-F238E27FC236}">
                <a16:creationId xmlns:a16="http://schemas.microsoft.com/office/drawing/2014/main" id="{3DA705DB-1C88-674A-94FF-E89764A2EC84}"/>
              </a:ext>
            </a:extLst>
          </p:cNvPr>
          <p:cNvSpPr txBox="1"/>
          <p:nvPr/>
        </p:nvSpPr>
        <p:spPr>
          <a:xfrm>
            <a:off x="1218597" y="2500859"/>
            <a:ext cx="1209702" cy="265457"/>
          </a:xfrm>
          <a:prstGeom prst="rect">
            <a:avLst/>
          </a:prstGeom>
          <a:noFill/>
        </p:spPr>
        <p:txBody>
          <a:bodyPr wrap="square" lIns="68580" tIns="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65000"/>
                    <a:lumOff val="35000"/>
                  </a:srgbClr>
                </a:solidFill>
                <a:effectLst/>
                <a:uLnTx/>
                <a:uFillTx/>
                <a:latin typeface="IBM Plex Sans" panose="020B0503050000000000" pitchFamily="34" charset="77"/>
                <a:ea typeface="Arial" charset="0"/>
                <a:cs typeface="Arial" charset="0"/>
                <a:sym typeface="HelvNeue Roman for IBM"/>
              </a:rPr>
              <a:t>3</a:t>
            </a:r>
            <a:r>
              <a:rPr kumimoji="0" lang="en-US" sz="750" b="0" i="0" u="none" strike="noStrike" kern="1200" cap="none" spc="0" normalizeH="0" baseline="30000" noProof="0" dirty="0">
                <a:ln>
                  <a:noFill/>
                </a:ln>
                <a:solidFill>
                  <a:srgbClr val="000000">
                    <a:lumMod val="65000"/>
                    <a:lumOff val="35000"/>
                  </a:srgbClr>
                </a:solidFill>
                <a:effectLst/>
                <a:uLnTx/>
                <a:uFillTx/>
                <a:latin typeface="IBM Plex Sans" panose="020B0503050000000000" pitchFamily="34" charset="77"/>
                <a:ea typeface="Arial" charset="0"/>
                <a:cs typeface="Arial" charset="0"/>
                <a:sym typeface="HelvNeue Roman for IBM"/>
              </a:rPr>
              <a:t>RD</a:t>
            </a:r>
            <a:r>
              <a:rPr kumimoji="0" lang="en-US" sz="750" b="0" i="0" u="none" strike="noStrike" kern="1200" cap="none" spc="0" normalizeH="0" baseline="0" noProof="0" dirty="0">
                <a:ln>
                  <a:noFill/>
                </a:ln>
                <a:solidFill>
                  <a:srgbClr val="000000">
                    <a:lumMod val="65000"/>
                    <a:lumOff val="35000"/>
                  </a:srgbClr>
                </a:solidFill>
                <a:effectLst/>
                <a:uLnTx/>
                <a:uFillTx/>
                <a:latin typeface="IBM Plex Sans" panose="020B0503050000000000" pitchFamily="34" charset="77"/>
                <a:ea typeface="Arial" charset="0"/>
                <a:cs typeface="Arial" charset="0"/>
                <a:sym typeface="HelvNeue Roman for IBM"/>
              </a:rPr>
              <a:t> PARTY IDE &amp; FRAMEWORKS</a:t>
            </a:r>
          </a:p>
        </p:txBody>
      </p:sp>
      <p:sp>
        <p:nvSpPr>
          <p:cNvPr id="83" name="TextBox 82">
            <a:extLst>
              <a:ext uri="{FF2B5EF4-FFF2-40B4-BE49-F238E27FC236}">
                <a16:creationId xmlns:a16="http://schemas.microsoft.com/office/drawing/2014/main" id="{3DA705DB-1C88-674A-94FF-E89764A2EC84}"/>
              </a:ext>
            </a:extLst>
          </p:cNvPr>
          <p:cNvSpPr txBox="1"/>
          <p:nvPr/>
        </p:nvSpPr>
        <p:spPr>
          <a:xfrm>
            <a:off x="3362624" y="1796621"/>
            <a:ext cx="1209702" cy="150041"/>
          </a:xfrm>
          <a:prstGeom prst="rect">
            <a:avLst/>
          </a:prstGeom>
          <a:noFill/>
        </p:spPr>
        <p:txBody>
          <a:bodyPr wrap="square" lIns="68580" tIns="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65000"/>
                    <a:lumOff val="35000"/>
                  </a:srgbClr>
                </a:solidFill>
                <a:effectLst/>
                <a:uLnTx/>
                <a:uFillTx/>
                <a:latin typeface="IBM Plex Sans" panose="020B0503050000000000" pitchFamily="34" charset="77"/>
                <a:ea typeface="Arial" charset="0"/>
                <a:cs typeface="Arial" charset="0"/>
                <a:sym typeface="HelvNeue Roman for IBM"/>
              </a:rPr>
              <a:t>IBM AI RUNTIME</a:t>
            </a:r>
          </a:p>
        </p:txBody>
      </p:sp>
      <p:sp>
        <p:nvSpPr>
          <p:cNvPr id="91" name="Rectangle 90"/>
          <p:cNvSpPr/>
          <p:nvPr/>
        </p:nvSpPr>
        <p:spPr>
          <a:xfrm>
            <a:off x="5446149" y="1970193"/>
            <a:ext cx="1535531" cy="478799"/>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rPr>
              <a:t>Watson OpenScale</a:t>
            </a:r>
          </a:p>
        </p:txBody>
      </p:sp>
      <p:sp>
        <p:nvSpPr>
          <p:cNvPr id="93" name="Rectangle 92"/>
          <p:cNvSpPr/>
          <p:nvPr/>
        </p:nvSpPr>
        <p:spPr>
          <a:xfrm>
            <a:off x="5446148" y="3259625"/>
            <a:ext cx="1535532" cy="199547"/>
          </a:xfrm>
          <a:prstGeom prst="rect">
            <a:avLst/>
          </a:prstGeom>
          <a:solidFill>
            <a:schemeClr val="accent5">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rPr>
              <a:t>Fairness &amp; Explainable AI </a:t>
            </a:r>
          </a:p>
        </p:txBody>
      </p:sp>
      <p:sp>
        <p:nvSpPr>
          <p:cNvPr id="95" name="Rectangle 94"/>
          <p:cNvSpPr/>
          <p:nvPr/>
        </p:nvSpPr>
        <p:spPr>
          <a:xfrm>
            <a:off x="5446148" y="3509406"/>
            <a:ext cx="1535532" cy="199547"/>
          </a:xfrm>
          <a:prstGeom prst="rect">
            <a:avLst/>
          </a:prstGeom>
          <a:solidFill>
            <a:schemeClr val="accent5">
              <a:lumMod val="40000"/>
              <a:lumOff val="60000"/>
            </a:schemeClr>
          </a:solidFill>
        </p:spPr>
        <p:txBody>
          <a:bodyPr wrap="square" lIns="0" tIns="0" rIns="0" bIns="0" rtlCol="0" anchor="ctr">
            <a:noAutofit/>
          </a:bodyPr>
          <a:lstStyle/>
          <a:p>
            <a:pPr marL="0" marR="0" lvl="0" indent="0" algn="ctr" defTabSz="514337" rtl="0" eaLnBrk="1" fontAlgn="base" latinLnBrk="0" hangingPunct="1">
              <a:lnSpc>
                <a:spcPct val="100000"/>
              </a:lnSpc>
              <a:spcBef>
                <a:spcPts val="0"/>
              </a:spcBef>
              <a:spcAft>
                <a:spcPct val="0"/>
              </a:spcAft>
              <a:buClrTx/>
              <a:buSzTx/>
              <a:buFontTx/>
              <a:buNone/>
              <a:tabLst/>
              <a:defRPr/>
            </a:pPr>
            <a:r>
              <a:rPr kumimoji="0" lang="en-US" sz="825"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rPr>
              <a:t>Inputs for Continuous Evolution</a:t>
            </a:r>
          </a:p>
        </p:txBody>
      </p:sp>
      <p:sp>
        <p:nvSpPr>
          <p:cNvPr id="97" name="Rectangle 96"/>
          <p:cNvSpPr/>
          <p:nvPr/>
        </p:nvSpPr>
        <p:spPr>
          <a:xfrm>
            <a:off x="5446148" y="3747495"/>
            <a:ext cx="1535532" cy="286903"/>
          </a:xfrm>
          <a:prstGeom prst="rect">
            <a:avLst/>
          </a:prstGeom>
          <a:solidFill>
            <a:schemeClr val="accent5">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rPr>
              <a:t>Automated Anomaly and Drift detection</a:t>
            </a:r>
          </a:p>
        </p:txBody>
      </p:sp>
      <p:sp>
        <p:nvSpPr>
          <p:cNvPr id="98" name="Rectangle 97"/>
          <p:cNvSpPr/>
          <p:nvPr/>
        </p:nvSpPr>
        <p:spPr>
          <a:xfrm>
            <a:off x="5446148" y="2526597"/>
            <a:ext cx="1535532" cy="199547"/>
          </a:xfrm>
          <a:prstGeom prst="rect">
            <a:avLst/>
          </a:prstGeom>
          <a:solidFill>
            <a:schemeClr val="accent5">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rPr>
              <a:t>Business KPIs</a:t>
            </a:r>
          </a:p>
        </p:txBody>
      </p:sp>
      <p:sp>
        <p:nvSpPr>
          <p:cNvPr id="2" name="Triangle 1">
            <a:extLst>
              <a:ext uri="{FF2B5EF4-FFF2-40B4-BE49-F238E27FC236}">
                <a16:creationId xmlns:a16="http://schemas.microsoft.com/office/drawing/2014/main" id="{E0735001-01B5-5A41-879E-833202BB03DE}"/>
              </a:ext>
            </a:extLst>
          </p:cNvPr>
          <p:cNvSpPr/>
          <p:nvPr/>
        </p:nvSpPr>
        <p:spPr>
          <a:xfrm>
            <a:off x="560946" y="2666889"/>
            <a:ext cx="127555" cy="95421"/>
          </a:xfrm>
          <a:prstGeom prst="triangle">
            <a:avLst/>
          </a:prstGeom>
          <a:solidFill>
            <a:schemeClr val="bg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80" name="Triangle 79">
            <a:extLst>
              <a:ext uri="{FF2B5EF4-FFF2-40B4-BE49-F238E27FC236}">
                <a16:creationId xmlns:a16="http://schemas.microsoft.com/office/drawing/2014/main" id="{F52CFBC5-BB05-F843-B261-AFC4B9A3E3DB}"/>
              </a:ext>
            </a:extLst>
          </p:cNvPr>
          <p:cNvSpPr/>
          <p:nvPr/>
        </p:nvSpPr>
        <p:spPr>
          <a:xfrm rot="5400000">
            <a:off x="2742291" y="2476017"/>
            <a:ext cx="127555" cy="95421"/>
          </a:xfrm>
          <a:prstGeom prst="triangle">
            <a:avLst/>
          </a:prstGeom>
          <a:solidFill>
            <a:schemeClr val="bg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106" name="Triangle 105">
            <a:extLst>
              <a:ext uri="{FF2B5EF4-FFF2-40B4-BE49-F238E27FC236}">
                <a16:creationId xmlns:a16="http://schemas.microsoft.com/office/drawing/2014/main" id="{13F1EDC4-D6C3-434F-96A3-6322A35943F2}"/>
              </a:ext>
            </a:extLst>
          </p:cNvPr>
          <p:cNvSpPr/>
          <p:nvPr/>
        </p:nvSpPr>
        <p:spPr>
          <a:xfrm rot="16200000">
            <a:off x="2721442" y="3176529"/>
            <a:ext cx="127555" cy="95421"/>
          </a:xfrm>
          <a:prstGeom prst="triangle">
            <a:avLst/>
          </a:prstGeom>
          <a:solidFill>
            <a:schemeClr val="bg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107" name="Triangle 106">
            <a:extLst>
              <a:ext uri="{FF2B5EF4-FFF2-40B4-BE49-F238E27FC236}">
                <a16:creationId xmlns:a16="http://schemas.microsoft.com/office/drawing/2014/main" id="{B9A191F0-450B-A248-9B12-AD742E944AE9}"/>
              </a:ext>
            </a:extLst>
          </p:cNvPr>
          <p:cNvSpPr/>
          <p:nvPr/>
        </p:nvSpPr>
        <p:spPr>
          <a:xfrm rot="5400000">
            <a:off x="4879264" y="2476017"/>
            <a:ext cx="127555" cy="95421"/>
          </a:xfrm>
          <a:prstGeom prst="triangle">
            <a:avLst/>
          </a:prstGeom>
          <a:solidFill>
            <a:schemeClr val="bg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108" name="Triangle 107">
            <a:extLst>
              <a:ext uri="{FF2B5EF4-FFF2-40B4-BE49-F238E27FC236}">
                <a16:creationId xmlns:a16="http://schemas.microsoft.com/office/drawing/2014/main" id="{30B09F2E-2086-AE49-8CEB-8DEE38C096F5}"/>
              </a:ext>
            </a:extLst>
          </p:cNvPr>
          <p:cNvSpPr/>
          <p:nvPr/>
        </p:nvSpPr>
        <p:spPr>
          <a:xfrm rot="16200000">
            <a:off x="4852907" y="3175562"/>
            <a:ext cx="127555" cy="95421"/>
          </a:xfrm>
          <a:prstGeom prst="triangle">
            <a:avLst/>
          </a:prstGeom>
          <a:solidFill>
            <a:schemeClr val="bg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Arial"/>
            </a:endParaRPr>
          </a:p>
        </p:txBody>
      </p:sp>
      <p:sp>
        <p:nvSpPr>
          <p:cNvPr id="109" name="Triangle 108">
            <a:extLst>
              <a:ext uri="{FF2B5EF4-FFF2-40B4-BE49-F238E27FC236}">
                <a16:creationId xmlns:a16="http://schemas.microsoft.com/office/drawing/2014/main" id="{C8B87D93-E0D9-3E4F-B058-F31DA088DB41}"/>
              </a:ext>
            </a:extLst>
          </p:cNvPr>
          <p:cNvSpPr/>
          <p:nvPr/>
        </p:nvSpPr>
        <p:spPr>
          <a:xfrm rot="10800000">
            <a:off x="7408928" y="3100481"/>
            <a:ext cx="127555" cy="95421"/>
          </a:xfrm>
          <a:prstGeom prst="triangle">
            <a:avLst/>
          </a:prstGeom>
          <a:solidFill>
            <a:schemeClr val="bg2">
              <a:lumMod val="75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endParaRPr>
          </a:p>
        </p:txBody>
      </p:sp>
      <p:sp>
        <p:nvSpPr>
          <p:cNvPr id="110" name="Rectangle 109">
            <a:extLst>
              <a:ext uri="{FF2B5EF4-FFF2-40B4-BE49-F238E27FC236}">
                <a16:creationId xmlns:a16="http://schemas.microsoft.com/office/drawing/2014/main" id="{C987AA89-6E9B-A44B-BE0D-68DED6D7A821}"/>
              </a:ext>
            </a:extLst>
          </p:cNvPr>
          <p:cNvSpPr/>
          <p:nvPr/>
        </p:nvSpPr>
        <p:spPr>
          <a:xfrm>
            <a:off x="1016953" y="1961315"/>
            <a:ext cx="1535532" cy="478799"/>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       Watson Studio</a:t>
            </a:r>
          </a:p>
        </p:txBody>
      </p:sp>
      <p:sp>
        <p:nvSpPr>
          <p:cNvPr id="112" name="Rectangle 111">
            <a:extLst>
              <a:ext uri="{FF2B5EF4-FFF2-40B4-BE49-F238E27FC236}">
                <a16:creationId xmlns:a16="http://schemas.microsoft.com/office/drawing/2014/main" id="{CA42647B-B328-C64D-A36F-98A7667E870D}"/>
              </a:ext>
            </a:extLst>
          </p:cNvPr>
          <p:cNvSpPr/>
          <p:nvPr/>
        </p:nvSpPr>
        <p:spPr>
          <a:xfrm>
            <a:off x="3139642" y="1961314"/>
            <a:ext cx="1571864" cy="478795"/>
          </a:xfrm>
          <a:prstGeom prst="rect">
            <a:avLst/>
          </a:prstGeom>
          <a:solidFill>
            <a:schemeClr val="bg2"/>
          </a:solidFill>
        </p:spPr>
        <p:txBody>
          <a:bodyPr wrap="square" lIns="36576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Watson Machine Learning</a:t>
            </a:r>
          </a:p>
        </p:txBody>
      </p:sp>
      <p:pic>
        <p:nvPicPr>
          <p:cNvPr id="115" name="Picture 114">
            <a:extLst>
              <a:ext uri="{FF2B5EF4-FFF2-40B4-BE49-F238E27FC236}">
                <a16:creationId xmlns:a16="http://schemas.microsoft.com/office/drawing/2014/main" id="{DF70B4F6-5FD3-5649-90D7-11F5B6A339E4}"/>
              </a:ext>
            </a:extLst>
          </p:cNvPr>
          <p:cNvPicPr>
            <a:picLocks noChangeAspect="1"/>
          </p:cNvPicPr>
          <p:nvPr/>
        </p:nvPicPr>
        <p:blipFill>
          <a:blip r:embed="rId5"/>
          <a:stretch>
            <a:fillRect/>
          </a:stretch>
        </p:blipFill>
        <p:spPr>
          <a:xfrm>
            <a:off x="4143545" y="2731013"/>
            <a:ext cx="606863" cy="319094"/>
          </a:xfrm>
          <a:prstGeom prst="rect">
            <a:avLst/>
          </a:prstGeom>
        </p:spPr>
      </p:pic>
      <p:sp>
        <p:nvSpPr>
          <p:cNvPr id="78" name="TextBox 77">
            <a:extLst>
              <a:ext uri="{FF2B5EF4-FFF2-40B4-BE49-F238E27FC236}">
                <a16:creationId xmlns:a16="http://schemas.microsoft.com/office/drawing/2014/main" id="{971CB759-CDBB-724D-AC81-27A34642876A}"/>
              </a:ext>
            </a:extLst>
          </p:cNvPr>
          <p:cNvSpPr txBox="1"/>
          <p:nvPr/>
        </p:nvSpPr>
        <p:spPr>
          <a:xfrm>
            <a:off x="5373285" y="1780124"/>
            <a:ext cx="1631092" cy="150041"/>
          </a:xfrm>
          <a:prstGeom prst="rect">
            <a:avLst/>
          </a:prstGeom>
          <a:noFill/>
        </p:spPr>
        <p:txBody>
          <a:bodyPr wrap="square" lIns="68580" tIns="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rPr>
              <a:t>Manage AI at scale</a:t>
            </a:r>
          </a:p>
        </p:txBody>
      </p:sp>
      <p:pic>
        <p:nvPicPr>
          <p:cNvPr id="9" name="Picture 8">
            <a:extLst>
              <a:ext uri="{FF2B5EF4-FFF2-40B4-BE49-F238E27FC236}">
                <a16:creationId xmlns:a16="http://schemas.microsoft.com/office/drawing/2014/main" id="{DB727974-3457-5948-95C5-71E77A2B5764}"/>
              </a:ext>
            </a:extLst>
          </p:cNvPr>
          <p:cNvPicPr>
            <a:picLocks noChangeAspect="1"/>
          </p:cNvPicPr>
          <p:nvPr/>
        </p:nvPicPr>
        <p:blipFill>
          <a:blip r:embed="rId6"/>
          <a:stretch>
            <a:fillRect/>
          </a:stretch>
        </p:blipFill>
        <p:spPr>
          <a:xfrm>
            <a:off x="3151271" y="2067268"/>
            <a:ext cx="334315" cy="300093"/>
          </a:xfrm>
          <a:prstGeom prst="rect">
            <a:avLst/>
          </a:prstGeom>
        </p:spPr>
      </p:pic>
      <p:pic>
        <p:nvPicPr>
          <p:cNvPr id="11" name="Picture 10">
            <a:extLst>
              <a:ext uri="{FF2B5EF4-FFF2-40B4-BE49-F238E27FC236}">
                <a16:creationId xmlns:a16="http://schemas.microsoft.com/office/drawing/2014/main" id="{4ECF59C9-5B7F-7E49-88C6-0EF2719CA452}"/>
              </a:ext>
            </a:extLst>
          </p:cNvPr>
          <p:cNvPicPr>
            <a:picLocks noChangeAspect="1"/>
          </p:cNvPicPr>
          <p:nvPr/>
        </p:nvPicPr>
        <p:blipFill>
          <a:blip r:embed="rId7"/>
          <a:stretch>
            <a:fillRect/>
          </a:stretch>
        </p:blipFill>
        <p:spPr>
          <a:xfrm>
            <a:off x="1076112" y="2003771"/>
            <a:ext cx="387915" cy="393883"/>
          </a:xfrm>
          <a:prstGeom prst="rect">
            <a:avLst/>
          </a:prstGeom>
        </p:spPr>
      </p:pic>
      <p:pic>
        <p:nvPicPr>
          <p:cNvPr id="65" name="Picture 64">
            <a:extLst>
              <a:ext uri="{FF2B5EF4-FFF2-40B4-BE49-F238E27FC236}">
                <a16:creationId xmlns:a16="http://schemas.microsoft.com/office/drawing/2014/main" id="{C0FB0F02-8EC9-A648-B259-911AC0C617CD}"/>
              </a:ext>
            </a:extLst>
          </p:cNvPr>
          <p:cNvPicPr>
            <a:picLocks noChangeAspect="1"/>
          </p:cNvPicPr>
          <p:nvPr/>
        </p:nvPicPr>
        <p:blipFill>
          <a:blip r:embed="rId8"/>
          <a:stretch>
            <a:fillRect/>
          </a:stretch>
        </p:blipFill>
        <p:spPr>
          <a:xfrm>
            <a:off x="1067078" y="2835591"/>
            <a:ext cx="751543" cy="452486"/>
          </a:xfrm>
          <a:prstGeom prst="rect">
            <a:avLst/>
          </a:prstGeom>
        </p:spPr>
      </p:pic>
      <p:pic>
        <p:nvPicPr>
          <p:cNvPr id="3" name="Picture 2">
            <a:extLst>
              <a:ext uri="{FF2B5EF4-FFF2-40B4-BE49-F238E27FC236}">
                <a16:creationId xmlns:a16="http://schemas.microsoft.com/office/drawing/2014/main" id="{734D0AF1-922F-CC48-A8E7-9FE8025BC173}"/>
              </a:ext>
            </a:extLst>
          </p:cNvPr>
          <p:cNvPicPr>
            <a:picLocks noChangeAspect="1"/>
          </p:cNvPicPr>
          <p:nvPr/>
        </p:nvPicPr>
        <p:blipFill>
          <a:blip r:embed="rId9"/>
          <a:stretch>
            <a:fillRect/>
          </a:stretch>
        </p:blipFill>
        <p:spPr>
          <a:xfrm>
            <a:off x="1084209" y="3445038"/>
            <a:ext cx="718471" cy="216780"/>
          </a:xfrm>
          <a:prstGeom prst="rect">
            <a:avLst/>
          </a:prstGeom>
        </p:spPr>
      </p:pic>
      <p:pic>
        <p:nvPicPr>
          <p:cNvPr id="4" name="Picture 3">
            <a:extLst>
              <a:ext uri="{FF2B5EF4-FFF2-40B4-BE49-F238E27FC236}">
                <a16:creationId xmlns:a16="http://schemas.microsoft.com/office/drawing/2014/main" id="{EB31EA29-96C0-BA4F-9EA1-F6789083DC29}"/>
              </a:ext>
            </a:extLst>
          </p:cNvPr>
          <p:cNvPicPr>
            <a:picLocks noChangeAspect="1"/>
          </p:cNvPicPr>
          <p:nvPr/>
        </p:nvPicPr>
        <p:blipFill>
          <a:blip r:embed="rId10"/>
          <a:stretch>
            <a:fillRect/>
          </a:stretch>
        </p:blipFill>
        <p:spPr>
          <a:xfrm>
            <a:off x="1944167" y="3491279"/>
            <a:ext cx="600662" cy="120736"/>
          </a:xfrm>
          <a:prstGeom prst="rect">
            <a:avLst/>
          </a:prstGeom>
        </p:spPr>
      </p:pic>
      <p:sp>
        <p:nvSpPr>
          <p:cNvPr id="71" name="TextBox 70">
            <a:extLst>
              <a:ext uri="{FF2B5EF4-FFF2-40B4-BE49-F238E27FC236}">
                <a16:creationId xmlns:a16="http://schemas.microsoft.com/office/drawing/2014/main" id="{ECC8A820-F247-6140-976C-8E6EA372ED1C}"/>
              </a:ext>
            </a:extLst>
          </p:cNvPr>
          <p:cNvSpPr txBox="1"/>
          <p:nvPr/>
        </p:nvSpPr>
        <p:spPr>
          <a:xfrm>
            <a:off x="3323895" y="2506466"/>
            <a:ext cx="1209702" cy="150041"/>
          </a:xfrm>
          <a:prstGeom prst="rect">
            <a:avLst/>
          </a:prstGeom>
          <a:noFill/>
        </p:spPr>
        <p:txBody>
          <a:bodyPr wrap="square" lIns="68580" tIns="0" rIns="68580" bIns="3429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65000"/>
                    <a:lumOff val="35000"/>
                  </a:srgbClr>
                </a:solidFill>
                <a:effectLst/>
                <a:uLnTx/>
                <a:uFillTx/>
                <a:latin typeface="IBM Plex Sans" panose="020B0503050000000000" pitchFamily="34" charset="77"/>
                <a:ea typeface="Arial" charset="0"/>
                <a:cs typeface="Arial" charset="0"/>
                <a:sym typeface="HelvNeue Roman for IBM"/>
              </a:rPr>
              <a:t>3</a:t>
            </a:r>
            <a:r>
              <a:rPr kumimoji="0" lang="en-US" sz="750" b="0" i="0" u="none" strike="noStrike" kern="1200" cap="none" spc="0" normalizeH="0" baseline="30000" noProof="0" dirty="0">
                <a:ln>
                  <a:noFill/>
                </a:ln>
                <a:solidFill>
                  <a:srgbClr val="000000">
                    <a:lumMod val="65000"/>
                    <a:lumOff val="35000"/>
                  </a:srgbClr>
                </a:solidFill>
                <a:effectLst/>
                <a:uLnTx/>
                <a:uFillTx/>
                <a:latin typeface="IBM Plex Sans" panose="020B0503050000000000" pitchFamily="34" charset="77"/>
                <a:ea typeface="Arial" charset="0"/>
                <a:cs typeface="Arial" charset="0"/>
                <a:sym typeface="HelvNeue Roman for IBM"/>
              </a:rPr>
              <a:t>RD</a:t>
            </a:r>
            <a:r>
              <a:rPr kumimoji="0" lang="en-US" sz="750" b="0" i="0" u="none" strike="noStrike" kern="1200" cap="none" spc="0" normalizeH="0" baseline="0" noProof="0" dirty="0">
                <a:ln>
                  <a:noFill/>
                </a:ln>
                <a:solidFill>
                  <a:srgbClr val="000000">
                    <a:lumMod val="65000"/>
                    <a:lumOff val="35000"/>
                  </a:srgbClr>
                </a:solidFill>
                <a:effectLst/>
                <a:uLnTx/>
                <a:uFillTx/>
                <a:latin typeface="IBM Plex Sans" panose="020B0503050000000000" pitchFamily="34" charset="77"/>
                <a:ea typeface="Arial" charset="0"/>
                <a:cs typeface="Arial" charset="0"/>
                <a:sym typeface="HelvNeue Roman for IBM"/>
              </a:rPr>
              <a:t> PARTY RUNTIMES</a:t>
            </a:r>
          </a:p>
        </p:txBody>
      </p:sp>
      <p:pic>
        <p:nvPicPr>
          <p:cNvPr id="12" name="Picture 11">
            <a:extLst>
              <a:ext uri="{FF2B5EF4-FFF2-40B4-BE49-F238E27FC236}">
                <a16:creationId xmlns:a16="http://schemas.microsoft.com/office/drawing/2014/main" id="{C023146C-F78E-8C4D-A183-EA6E2001D965}"/>
              </a:ext>
            </a:extLst>
          </p:cNvPr>
          <p:cNvPicPr>
            <a:picLocks noChangeAspect="1"/>
          </p:cNvPicPr>
          <p:nvPr/>
        </p:nvPicPr>
        <p:blipFill>
          <a:blip r:embed="rId11"/>
          <a:stretch>
            <a:fillRect/>
          </a:stretch>
        </p:blipFill>
        <p:spPr>
          <a:xfrm>
            <a:off x="1915301" y="2890424"/>
            <a:ext cx="613915" cy="330491"/>
          </a:xfrm>
          <a:prstGeom prst="rect">
            <a:avLst/>
          </a:prstGeom>
        </p:spPr>
      </p:pic>
      <p:sp>
        <p:nvSpPr>
          <p:cNvPr id="76" name="Rounded Rectangle 75">
            <a:extLst>
              <a:ext uri="{FF2B5EF4-FFF2-40B4-BE49-F238E27FC236}">
                <a16:creationId xmlns:a16="http://schemas.microsoft.com/office/drawing/2014/main" id="{03C54FDE-FCB3-3B49-B8FD-8F0BFFD0E8CF}"/>
              </a:ext>
            </a:extLst>
          </p:cNvPr>
          <p:cNvSpPr/>
          <p:nvPr/>
        </p:nvSpPr>
        <p:spPr>
          <a:xfrm>
            <a:off x="1423038" y="1258030"/>
            <a:ext cx="743552"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F6DFF"/>
                </a:solidFill>
                <a:effectLst/>
                <a:uLnTx/>
                <a:uFillTx/>
                <a:latin typeface="IBM Plex Sans" panose="020B0503050000000000" pitchFamily="34" charset="77"/>
                <a:ea typeface="Arial" charset="0"/>
                <a:cs typeface="Arial" charset="0"/>
                <a:sym typeface="HelvNeue Roman for IBM"/>
              </a:rPr>
              <a:t>Build</a:t>
            </a:r>
          </a:p>
        </p:txBody>
      </p:sp>
      <p:sp>
        <p:nvSpPr>
          <p:cNvPr id="81" name="Rounded Rectangle 80">
            <a:extLst>
              <a:ext uri="{FF2B5EF4-FFF2-40B4-BE49-F238E27FC236}">
                <a16:creationId xmlns:a16="http://schemas.microsoft.com/office/drawing/2014/main" id="{0820A3C6-62CA-0140-A6CF-0506B891571D}"/>
              </a:ext>
            </a:extLst>
          </p:cNvPr>
          <p:cNvSpPr/>
          <p:nvPr/>
        </p:nvSpPr>
        <p:spPr>
          <a:xfrm>
            <a:off x="3561133" y="1258030"/>
            <a:ext cx="743552"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F6DFF"/>
                </a:solidFill>
                <a:effectLst/>
                <a:uLnTx/>
                <a:uFillTx/>
                <a:latin typeface="IBM Plex Sans" panose="020B0503050000000000" pitchFamily="34" charset="77"/>
                <a:ea typeface="Arial" charset="0"/>
                <a:cs typeface="Arial" charset="0"/>
                <a:sym typeface="HelvNeue Roman for IBM"/>
              </a:rPr>
              <a:t>Deploy and run</a:t>
            </a:r>
          </a:p>
        </p:txBody>
      </p:sp>
      <p:sp>
        <p:nvSpPr>
          <p:cNvPr id="82" name="Rounded Rectangle 81">
            <a:extLst>
              <a:ext uri="{FF2B5EF4-FFF2-40B4-BE49-F238E27FC236}">
                <a16:creationId xmlns:a16="http://schemas.microsoft.com/office/drawing/2014/main" id="{CA001FAB-2382-BC46-B97A-A882EC03645E}"/>
              </a:ext>
            </a:extLst>
          </p:cNvPr>
          <p:cNvSpPr/>
          <p:nvPr/>
        </p:nvSpPr>
        <p:spPr>
          <a:xfrm>
            <a:off x="4750172" y="1264624"/>
            <a:ext cx="2845937" cy="228613"/>
          </a:xfrm>
          <a:prstGeom prst="roundRect">
            <a:avLst/>
          </a:prstGeom>
          <a:no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F6DFF"/>
                </a:solidFill>
                <a:effectLst/>
                <a:uLnTx/>
                <a:uFillTx/>
                <a:latin typeface="IBM Plex Sans" panose="020B0503050000000000" pitchFamily="34" charset="77"/>
                <a:ea typeface="Arial" charset="0"/>
                <a:cs typeface="Arial" charset="0"/>
                <a:sym typeface="HelvNeue Roman for IBM"/>
              </a:rPr>
              <a:t>Operate trusted AI</a:t>
            </a:r>
          </a:p>
        </p:txBody>
      </p:sp>
      <p:sp>
        <p:nvSpPr>
          <p:cNvPr id="84" name="Rectangle 83">
            <a:extLst>
              <a:ext uri="{FF2B5EF4-FFF2-40B4-BE49-F238E27FC236}">
                <a16:creationId xmlns:a16="http://schemas.microsoft.com/office/drawing/2014/main" id="{096C916F-7F5D-4E4B-B855-B59698A759DD}"/>
              </a:ext>
            </a:extLst>
          </p:cNvPr>
          <p:cNvSpPr/>
          <p:nvPr/>
        </p:nvSpPr>
        <p:spPr>
          <a:xfrm>
            <a:off x="1016954" y="3779078"/>
            <a:ext cx="833207" cy="445254"/>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endParaRPr>
          </a:p>
        </p:txBody>
      </p:sp>
      <p:sp>
        <p:nvSpPr>
          <p:cNvPr id="88" name="Rectangle 87">
            <a:extLst>
              <a:ext uri="{FF2B5EF4-FFF2-40B4-BE49-F238E27FC236}">
                <a16:creationId xmlns:a16="http://schemas.microsoft.com/office/drawing/2014/main" id="{EA58224B-A72F-374D-B895-B9ECBE24B74C}"/>
              </a:ext>
            </a:extLst>
          </p:cNvPr>
          <p:cNvSpPr/>
          <p:nvPr/>
        </p:nvSpPr>
        <p:spPr>
          <a:xfrm>
            <a:off x="1890447" y="3779079"/>
            <a:ext cx="662039" cy="445254"/>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endParaRPr>
          </a:p>
        </p:txBody>
      </p:sp>
      <p:grpSp>
        <p:nvGrpSpPr>
          <p:cNvPr id="6" name="Group 5">
            <a:extLst>
              <a:ext uri="{FF2B5EF4-FFF2-40B4-BE49-F238E27FC236}">
                <a16:creationId xmlns:a16="http://schemas.microsoft.com/office/drawing/2014/main" id="{373E5D78-C57E-0645-B37A-BD25B97CB893}"/>
              </a:ext>
            </a:extLst>
          </p:cNvPr>
          <p:cNvGrpSpPr/>
          <p:nvPr/>
        </p:nvGrpSpPr>
        <p:grpSpPr>
          <a:xfrm>
            <a:off x="1961240" y="3799033"/>
            <a:ext cx="552708" cy="412174"/>
            <a:chOff x="2902369" y="5177725"/>
            <a:chExt cx="736944" cy="549565"/>
          </a:xfrm>
        </p:grpSpPr>
        <p:pic>
          <p:nvPicPr>
            <p:cNvPr id="5" name="Picture 4">
              <a:extLst>
                <a:ext uri="{FF2B5EF4-FFF2-40B4-BE49-F238E27FC236}">
                  <a16:creationId xmlns:a16="http://schemas.microsoft.com/office/drawing/2014/main" id="{48374CEE-DD55-CF4D-BA27-F9AEE06A67DB}"/>
                </a:ext>
              </a:extLst>
            </p:cNvPr>
            <p:cNvPicPr>
              <a:picLocks noChangeAspect="1"/>
            </p:cNvPicPr>
            <p:nvPr/>
          </p:nvPicPr>
          <p:blipFill>
            <a:blip r:embed="rId12"/>
            <a:stretch>
              <a:fillRect/>
            </a:stretch>
          </p:blipFill>
          <p:spPr>
            <a:xfrm>
              <a:off x="2902369" y="5177725"/>
              <a:ext cx="643346" cy="505486"/>
            </a:xfrm>
            <a:prstGeom prst="rect">
              <a:avLst/>
            </a:prstGeom>
          </p:spPr>
        </p:pic>
        <p:sp>
          <p:nvSpPr>
            <p:cNvPr id="90" name="Rectangle 89">
              <a:extLst>
                <a:ext uri="{FF2B5EF4-FFF2-40B4-BE49-F238E27FC236}">
                  <a16:creationId xmlns:a16="http://schemas.microsoft.com/office/drawing/2014/main" id="{F2915ACB-B736-8A4F-9D3B-E08A7CF50BA1}"/>
                </a:ext>
              </a:extLst>
            </p:cNvPr>
            <p:cNvSpPr/>
            <p:nvPr/>
          </p:nvSpPr>
          <p:spPr>
            <a:xfrm>
              <a:off x="3362715" y="5541264"/>
              <a:ext cx="276598" cy="186026"/>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endParaRPr>
            </a:p>
          </p:txBody>
        </p:sp>
      </p:grpSp>
      <p:pic>
        <p:nvPicPr>
          <p:cNvPr id="8" name="Picture 7">
            <a:extLst>
              <a:ext uri="{FF2B5EF4-FFF2-40B4-BE49-F238E27FC236}">
                <a16:creationId xmlns:a16="http://schemas.microsoft.com/office/drawing/2014/main" id="{90671B9D-B7B0-8546-B328-28413AEDAE6C}"/>
              </a:ext>
            </a:extLst>
          </p:cNvPr>
          <p:cNvPicPr>
            <a:picLocks noChangeAspect="1"/>
          </p:cNvPicPr>
          <p:nvPr/>
        </p:nvPicPr>
        <p:blipFill>
          <a:blip r:embed="rId13"/>
          <a:stretch>
            <a:fillRect/>
          </a:stretch>
        </p:blipFill>
        <p:spPr>
          <a:xfrm>
            <a:off x="1080620" y="3858310"/>
            <a:ext cx="733461" cy="211285"/>
          </a:xfrm>
          <a:prstGeom prst="rect">
            <a:avLst/>
          </a:prstGeom>
        </p:spPr>
      </p:pic>
      <p:pic>
        <p:nvPicPr>
          <p:cNvPr id="64" name="Picture 63">
            <a:extLst>
              <a:ext uri="{FF2B5EF4-FFF2-40B4-BE49-F238E27FC236}">
                <a16:creationId xmlns:a16="http://schemas.microsoft.com/office/drawing/2014/main" id="{926A4649-2F89-1E43-88D7-1CFB8221AF13}"/>
              </a:ext>
            </a:extLst>
          </p:cNvPr>
          <p:cNvPicPr>
            <a:picLocks noChangeAspect="1"/>
          </p:cNvPicPr>
          <p:nvPr/>
        </p:nvPicPr>
        <p:blipFill>
          <a:blip r:embed="rId14"/>
          <a:stretch>
            <a:fillRect/>
          </a:stretch>
        </p:blipFill>
        <p:spPr>
          <a:xfrm>
            <a:off x="754032" y="4059048"/>
            <a:ext cx="685800" cy="685800"/>
          </a:xfrm>
          <a:prstGeom prst="rect">
            <a:avLst/>
          </a:prstGeom>
          <a:effectLst/>
        </p:spPr>
      </p:pic>
      <p:sp>
        <p:nvSpPr>
          <p:cNvPr id="13" name="Title 12"/>
          <p:cNvSpPr>
            <a:spLocks noGrp="1"/>
          </p:cNvSpPr>
          <p:nvPr>
            <p:ph type="title"/>
          </p:nvPr>
        </p:nvSpPr>
        <p:spPr>
          <a:xfrm>
            <a:off x="257104" y="233678"/>
            <a:ext cx="8552986" cy="381000"/>
          </a:xfrm>
        </p:spPr>
        <p:txBody>
          <a:bodyPr>
            <a:normAutofit fontScale="90000"/>
          </a:bodyPr>
          <a:lstStyle/>
          <a:p>
            <a:r>
              <a:rPr lang="en-US" b="1" dirty="0">
                <a:latin typeface="IBM Plex Sans" panose="020B0503050000000000" pitchFamily="34" charset="77"/>
              </a:rPr>
              <a:t>Watson OpenScale plus Watson Studio and WML</a:t>
            </a:r>
            <a:br>
              <a:rPr lang="en-US" b="1" dirty="0">
                <a:latin typeface="IBM Plex Sans" panose="020B0503050000000000" pitchFamily="34" charset="77"/>
              </a:rPr>
            </a:br>
            <a:r>
              <a:rPr lang="en-US" dirty="0">
                <a:latin typeface="IBM Plex Sans" panose="020B0503050000000000" pitchFamily="34" charset="77"/>
              </a:rPr>
              <a:t>Operationalize AI across the enterprise</a:t>
            </a:r>
          </a:p>
        </p:txBody>
      </p:sp>
      <p:sp>
        <p:nvSpPr>
          <p:cNvPr id="101" name="Slide Number Placeholder 2">
            <a:extLst>
              <a:ext uri="{FF2B5EF4-FFF2-40B4-BE49-F238E27FC236}">
                <a16:creationId xmlns:a16="http://schemas.microsoft.com/office/drawing/2014/main" id="{0B113EA7-95C4-7B4A-A9EE-0069E1FA6508}"/>
              </a:ext>
            </a:extLst>
          </p:cNvPr>
          <p:cNvSpPr txBox="1">
            <a:spLocks/>
          </p:cNvSpPr>
          <p:nvPr/>
        </p:nvSpPr>
        <p:spPr>
          <a:xfrm>
            <a:off x="6858000" y="4826480"/>
            <a:ext cx="2057400" cy="1371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a:ln>
                  <a:noFill/>
                </a:ln>
                <a:solidFill>
                  <a:srgbClr val="000000">
                    <a:lumMod val="95000"/>
                    <a:lumOff val="5000"/>
                  </a:srgbClr>
                </a:solidFill>
                <a:effectLst/>
                <a:uLnTx/>
                <a:uFillTx/>
                <a:latin typeface="IBM Plex Sans" panose="020B0503050000000000" pitchFamily="34" charset="77"/>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charset="0"/>
            </a:endParaRPr>
          </a:p>
        </p:txBody>
      </p:sp>
      <p:pic>
        <p:nvPicPr>
          <p:cNvPr id="99" name="Picture 98">
            <a:extLst>
              <a:ext uri="{FF2B5EF4-FFF2-40B4-BE49-F238E27FC236}">
                <a16:creationId xmlns:a16="http://schemas.microsoft.com/office/drawing/2014/main" id="{08B85F8A-57A3-144D-9B92-11C1B779C9FF}"/>
              </a:ext>
            </a:extLst>
          </p:cNvPr>
          <p:cNvPicPr>
            <a:picLocks noChangeAspect="1"/>
          </p:cNvPicPr>
          <p:nvPr/>
        </p:nvPicPr>
        <p:blipFill>
          <a:blip r:embed="rId15"/>
          <a:stretch>
            <a:fillRect/>
          </a:stretch>
        </p:blipFill>
        <p:spPr>
          <a:xfrm>
            <a:off x="3173371" y="2691380"/>
            <a:ext cx="641363" cy="320682"/>
          </a:xfrm>
          <a:prstGeom prst="rect">
            <a:avLst/>
          </a:prstGeom>
        </p:spPr>
      </p:pic>
      <p:grpSp>
        <p:nvGrpSpPr>
          <p:cNvPr id="102" name="Group 101">
            <a:extLst>
              <a:ext uri="{FF2B5EF4-FFF2-40B4-BE49-F238E27FC236}">
                <a16:creationId xmlns:a16="http://schemas.microsoft.com/office/drawing/2014/main" id="{EA21BA96-145E-4343-805D-656C79F751BB}"/>
              </a:ext>
            </a:extLst>
          </p:cNvPr>
          <p:cNvGrpSpPr/>
          <p:nvPr/>
        </p:nvGrpSpPr>
        <p:grpSpPr>
          <a:xfrm>
            <a:off x="3693763" y="2702969"/>
            <a:ext cx="606863" cy="517322"/>
            <a:chOff x="4081757" y="5118283"/>
            <a:chExt cx="823371" cy="455932"/>
          </a:xfrm>
        </p:grpSpPr>
        <p:pic>
          <p:nvPicPr>
            <p:cNvPr id="103" name="Picture 102">
              <a:extLst>
                <a:ext uri="{FF2B5EF4-FFF2-40B4-BE49-F238E27FC236}">
                  <a16:creationId xmlns:a16="http://schemas.microsoft.com/office/drawing/2014/main" id="{4F527E06-5E34-0049-AA00-EFF0D4C646C5}"/>
                </a:ext>
              </a:extLst>
            </p:cNvPr>
            <p:cNvPicPr>
              <a:picLocks noChangeAspect="1"/>
            </p:cNvPicPr>
            <p:nvPr/>
          </p:nvPicPr>
          <p:blipFill>
            <a:blip r:embed="rId16"/>
            <a:stretch>
              <a:fillRect/>
            </a:stretch>
          </p:blipFill>
          <p:spPr>
            <a:xfrm>
              <a:off x="4177748" y="5118283"/>
              <a:ext cx="530916" cy="277846"/>
            </a:xfrm>
            <a:prstGeom prst="rect">
              <a:avLst/>
            </a:prstGeom>
          </p:spPr>
        </p:pic>
        <p:sp>
          <p:nvSpPr>
            <p:cNvPr id="104" name="TextBox 103">
              <a:extLst>
                <a:ext uri="{FF2B5EF4-FFF2-40B4-BE49-F238E27FC236}">
                  <a16:creationId xmlns:a16="http://schemas.microsoft.com/office/drawing/2014/main" id="{6912EC06-C116-6C48-8DC6-AF448D11355D}"/>
                </a:ext>
              </a:extLst>
            </p:cNvPr>
            <p:cNvSpPr txBox="1"/>
            <p:nvPr/>
          </p:nvSpPr>
          <p:spPr>
            <a:xfrm>
              <a:off x="4081757" y="5401291"/>
              <a:ext cx="823371" cy="17292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1"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Azure ML</a:t>
              </a:r>
            </a:p>
          </p:txBody>
        </p:sp>
      </p:grpSp>
      <p:pic>
        <p:nvPicPr>
          <p:cNvPr id="92" name="Graphic 91">
            <a:extLst>
              <a:ext uri="{FF2B5EF4-FFF2-40B4-BE49-F238E27FC236}">
                <a16:creationId xmlns:a16="http://schemas.microsoft.com/office/drawing/2014/main" id="{054451A3-9603-F541-826A-9FEA181E8B4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92963" y="2076146"/>
            <a:ext cx="296531" cy="296531"/>
          </a:xfrm>
          <a:prstGeom prst="rect">
            <a:avLst/>
          </a:prstGeom>
        </p:spPr>
      </p:pic>
      <p:pic>
        <p:nvPicPr>
          <p:cNvPr id="14" name="Picture 13">
            <a:extLst>
              <a:ext uri="{FF2B5EF4-FFF2-40B4-BE49-F238E27FC236}">
                <a16:creationId xmlns:a16="http://schemas.microsoft.com/office/drawing/2014/main" id="{2048CD47-4603-6543-843D-D7776A2EEB7D}"/>
              </a:ext>
            </a:extLst>
          </p:cNvPr>
          <p:cNvPicPr>
            <a:picLocks noChangeAspect="1"/>
          </p:cNvPicPr>
          <p:nvPr/>
        </p:nvPicPr>
        <p:blipFill>
          <a:blip r:embed="rId19"/>
          <a:stretch>
            <a:fillRect/>
          </a:stretch>
        </p:blipFill>
        <p:spPr>
          <a:xfrm>
            <a:off x="6931307" y="4059048"/>
            <a:ext cx="644492" cy="671346"/>
          </a:xfrm>
          <a:prstGeom prst="rect">
            <a:avLst/>
          </a:prstGeom>
        </p:spPr>
      </p:pic>
      <p:sp>
        <p:nvSpPr>
          <p:cNvPr id="116" name="Rounded Rectangle 115">
            <a:extLst>
              <a:ext uri="{FF2B5EF4-FFF2-40B4-BE49-F238E27FC236}">
                <a16:creationId xmlns:a16="http://schemas.microsoft.com/office/drawing/2014/main" id="{A93E5B60-DBD2-9143-BC94-82C5166C24FE}"/>
              </a:ext>
            </a:extLst>
          </p:cNvPr>
          <p:cNvSpPr/>
          <p:nvPr/>
        </p:nvSpPr>
        <p:spPr>
          <a:xfrm>
            <a:off x="7612753" y="4498554"/>
            <a:ext cx="1146224"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rPr>
              <a:t>Business user</a:t>
            </a:r>
          </a:p>
        </p:txBody>
      </p:sp>
      <p:sp>
        <p:nvSpPr>
          <p:cNvPr id="117" name="Rounded Rectangle 116">
            <a:extLst>
              <a:ext uri="{FF2B5EF4-FFF2-40B4-BE49-F238E27FC236}">
                <a16:creationId xmlns:a16="http://schemas.microsoft.com/office/drawing/2014/main" id="{9D6E4EF0-19D2-B24C-8E92-74AA00046C44}"/>
              </a:ext>
            </a:extLst>
          </p:cNvPr>
          <p:cNvSpPr/>
          <p:nvPr/>
        </p:nvSpPr>
        <p:spPr>
          <a:xfrm>
            <a:off x="7610662" y="4368619"/>
            <a:ext cx="743552" cy="228613"/>
          </a:xfrm>
          <a:prstGeom prst="roundRect">
            <a:avLst/>
          </a:prstGeom>
          <a:noFill/>
        </p:spPr>
        <p:txBody>
          <a:bodyPr wrap="square" lIns="0" tIns="0" rIns="0" bIns="0" rtlCol="0" anchor="ctr">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Arial" charset="0"/>
                <a:cs typeface="Arial" charset="0"/>
                <a:sym typeface="HelvNeue Roman for IBM"/>
              </a:rPr>
              <a:t>Consume AI</a:t>
            </a:r>
          </a:p>
        </p:txBody>
      </p:sp>
      <p:sp>
        <p:nvSpPr>
          <p:cNvPr id="105" name="Rectangle 104">
            <a:extLst>
              <a:ext uri="{FF2B5EF4-FFF2-40B4-BE49-F238E27FC236}">
                <a16:creationId xmlns:a16="http://schemas.microsoft.com/office/drawing/2014/main" id="{5E9B5D77-DD2F-D54D-90F2-3704DA603A5E}"/>
              </a:ext>
            </a:extLst>
          </p:cNvPr>
          <p:cNvSpPr/>
          <p:nvPr/>
        </p:nvSpPr>
        <p:spPr>
          <a:xfrm>
            <a:off x="5446148" y="3026985"/>
            <a:ext cx="1535532" cy="199547"/>
          </a:xfrm>
          <a:prstGeom prst="rect">
            <a:avLst/>
          </a:prstGeom>
          <a:solidFill>
            <a:schemeClr val="accent5">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rPr>
              <a:t>Accuracy</a:t>
            </a:r>
          </a:p>
        </p:txBody>
      </p:sp>
      <p:sp>
        <p:nvSpPr>
          <p:cNvPr id="113" name="Rectangle 112">
            <a:extLst>
              <a:ext uri="{FF2B5EF4-FFF2-40B4-BE49-F238E27FC236}">
                <a16:creationId xmlns:a16="http://schemas.microsoft.com/office/drawing/2014/main" id="{0EE079A8-A729-0241-8FAB-2275CB0FCAAB}"/>
              </a:ext>
            </a:extLst>
          </p:cNvPr>
          <p:cNvSpPr/>
          <p:nvPr/>
        </p:nvSpPr>
        <p:spPr>
          <a:xfrm>
            <a:off x="5446148" y="2782239"/>
            <a:ext cx="1535532" cy="199547"/>
          </a:xfrm>
          <a:prstGeom prst="rect">
            <a:avLst/>
          </a:prstGeom>
          <a:solidFill>
            <a:schemeClr val="accent5">
              <a:lumMod val="40000"/>
              <a:lumOff val="60000"/>
            </a:schemeClr>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000000">
                    <a:lumMod val="95000"/>
                    <a:lumOff val="5000"/>
                  </a:srgbClr>
                </a:solidFill>
                <a:effectLst/>
                <a:uLnTx/>
                <a:uFillTx/>
                <a:latin typeface="IBM Plex Sans" panose="020B0503050000000000" pitchFamily="34" charset="77"/>
                <a:ea typeface="+mn-ea"/>
                <a:cs typeface="Arial"/>
              </a:rPr>
              <a:t>Validation &amp; feedback</a:t>
            </a:r>
          </a:p>
        </p:txBody>
      </p:sp>
    </p:spTree>
    <p:extLst>
      <p:ext uri="{BB962C8B-B14F-4D97-AF65-F5344CB8AC3E}">
        <p14:creationId xmlns:p14="http://schemas.microsoft.com/office/powerpoint/2010/main" val="389281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ounded Rectangle 130"/>
          <p:cNvSpPr/>
          <p:nvPr/>
        </p:nvSpPr>
        <p:spPr>
          <a:xfrm>
            <a:off x="2587757" y="1388189"/>
            <a:ext cx="1423507" cy="792447"/>
          </a:xfrm>
          <a:prstGeom prst="roundRect">
            <a:avLst>
              <a:gd name="adj" fmla="val 0"/>
            </a:avLst>
          </a:prstGeom>
          <a:noFill/>
          <a:ln w="2540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75000"/>
                  </a:srgbClr>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model</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75000"/>
                  </a:srgbClr>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build-time</a:t>
            </a:r>
          </a:p>
        </p:txBody>
      </p:sp>
      <p:sp>
        <p:nvSpPr>
          <p:cNvPr id="341" name="Rectangle 340"/>
          <p:cNvSpPr/>
          <p:nvPr/>
        </p:nvSpPr>
        <p:spPr>
          <a:xfrm>
            <a:off x="248190" y="185421"/>
            <a:ext cx="6528326" cy="400110"/>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How do we reduce credit prediction risk at runtime?</a:t>
            </a:r>
          </a:p>
        </p:txBody>
      </p:sp>
      <p:sp>
        <p:nvSpPr>
          <p:cNvPr id="60" name="TextBox 59"/>
          <p:cNvSpPr txBox="1"/>
          <p:nvPr/>
        </p:nvSpPr>
        <p:spPr>
          <a:xfrm>
            <a:off x="248190" y="583968"/>
            <a:ext cx="4154792" cy="33855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Automated risk identification and resolution</a:t>
            </a:r>
          </a:p>
        </p:txBody>
      </p:sp>
      <p:sp>
        <p:nvSpPr>
          <p:cNvPr id="71" name="Rounded Rectangle 70">
            <a:extLst>
              <a:ext uri="{FF2B5EF4-FFF2-40B4-BE49-F238E27FC236}">
                <a16:creationId xmlns:a16="http://schemas.microsoft.com/office/drawing/2014/main" id="{2EB0079F-5B32-8849-A3A1-EF172D2DB795}"/>
              </a:ext>
            </a:extLst>
          </p:cNvPr>
          <p:cNvSpPr/>
          <p:nvPr/>
        </p:nvSpPr>
        <p:spPr>
          <a:xfrm>
            <a:off x="419206" y="1399661"/>
            <a:ext cx="1379069" cy="792447"/>
          </a:xfrm>
          <a:prstGeom prst="roundRect">
            <a:avLst>
              <a:gd name="adj" fmla="val 0"/>
            </a:avLst>
          </a:prstGeom>
          <a:noFill/>
          <a:ln w="25400">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75000"/>
                  </a:srgbClr>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data</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75000"/>
                  </a:srgbClr>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governance</a:t>
            </a:r>
          </a:p>
        </p:txBody>
      </p:sp>
      <p:grpSp>
        <p:nvGrpSpPr>
          <p:cNvPr id="17" name="Group 16">
            <a:extLst>
              <a:ext uri="{FF2B5EF4-FFF2-40B4-BE49-F238E27FC236}">
                <a16:creationId xmlns:a16="http://schemas.microsoft.com/office/drawing/2014/main" id="{FE5E1275-66E0-DB44-876D-C1C96199A46A}"/>
              </a:ext>
            </a:extLst>
          </p:cNvPr>
          <p:cNvGrpSpPr/>
          <p:nvPr/>
        </p:nvGrpSpPr>
        <p:grpSpPr>
          <a:xfrm>
            <a:off x="1982475" y="1671588"/>
            <a:ext cx="452737" cy="343758"/>
            <a:chOff x="4386205" y="1874781"/>
            <a:chExt cx="588444" cy="343758"/>
          </a:xfrm>
        </p:grpSpPr>
        <p:sp>
          <p:nvSpPr>
            <p:cNvPr id="51" name="Triangle 50">
              <a:extLst>
                <a:ext uri="{FF2B5EF4-FFF2-40B4-BE49-F238E27FC236}">
                  <a16:creationId xmlns:a16="http://schemas.microsoft.com/office/drawing/2014/main" id="{3B334FA0-8938-054D-9927-21E04D5537A9}"/>
                </a:ext>
              </a:extLst>
            </p:cNvPr>
            <p:cNvSpPr/>
            <p:nvPr/>
          </p:nvSpPr>
          <p:spPr>
            <a:xfrm rot="5400000">
              <a:off x="4654599" y="1898488"/>
              <a:ext cx="343758" cy="296343"/>
            </a:xfrm>
            <a:prstGeom prst="triangle">
              <a:avLst/>
            </a:prstGeom>
            <a:solidFill>
              <a:schemeClr val="bg2">
                <a:lumMod val="7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2" name="Triangle 51">
              <a:extLst>
                <a:ext uri="{FF2B5EF4-FFF2-40B4-BE49-F238E27FC236}">
                  <a16:creationId xmlns:a16="http://schemas.microsoft.com/office/drawing/2014/main" id="{4EBFA453-568B-BD48-93F6-4487849F4AAA}"/>
                </a:ext>
              </a:extLst>
            </p:cNvPr>
            <p:cNvSpPr/>
            <p:nvPr/>
          </p:nvSpPr>
          <p:spPr>
            <a:xfrm rot="16200000">
              <a:off x="4362498" y="1898488"/>
              <a:ext cx="343758" cy="296343"/>
            </a:xfrm>
            <a:prstGeom prst="triangle">
              <a:avLst/>
            </a:prstGeom>
            <a:solidFill>
              <a:schemeClr val="bg2">
                <a:lumMod val="7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grpSp>
      <p:sp>
        <p:nvSpPr>
          <p:cNvPr id="53" name="Rounded Rectangle 52">
            <a:extLst>
              <a:ext uri="{FF2B5EF4-FFF2-40B4-BE49-F238E27FC236}">
                <a16:creationId xmlns:a16="http://schemas.microsoft.com/office/drawing/2014/main" id="{5F9AE670-F393-6146-AC77-4545B32A3FD6}"/>
              </a:ext>
            </a:extLst>
          </p:cNvPr>
          <p:cNvSpPr/>
          <p:nvPr/>
        </p:nvSpPr>
        <p:spPr>
          <a:xfrm>
            <a:off x="4810959" y="1356873"/>
            <a:ext cx="1281280" cy="835235"/>
          </a:xfrm>
          <a:prstGeom prst="roundRect">
            <a:avLst>
              <a:gd name="adj" fmla="val 0"/>
            </a:avLst>
          </a:prstGeom>
          <a:noFill/>
          <a:ln w="2540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model runtime</a:t>
            </a:r>
            <a:endParaRPr kumimoji="0" lang="en-US" sz="1100" b="0" i="0" u="sng"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55" name="Group 54">
            <a:extLst>
              <a:ext uri="{FF2B5EF4-FFF2-40B4-BE49-F238E27FC236}">
                <a16:creationId xmlns:a16="http://schemas.microsoft.com/office/drawing/2014/main" id="{3E52E670-E586-3F46-94FC-EFD2899801C0}"/>
              </a:ext>
            </a:extLst>
          </p:cNvPr>
          <p:cNvGrpSpPr/>
          <p:nvPr/>
        </p:nvGrpSpPr>
        <p:grpSpPr>
          <a:xfrm>
            <a:off x="4169418" y="1678311"/>
            <a:ext cx="483387" cy="343758"/>
            <a:chOff x="4386205" y="1874781"/>
            <a:chExt cx="588444" cy="343758"/>
          </a:xfrm>
        </p:grpSpPr>
        <p:sp>
          <p:nvSpPr>
            <p:cNvPr id="57" name="Triangle 56">
              <a:extLst>
                <a:ext uri="{FF2B5EF4-FFF2-40B4-BE49-F238E27FC236}">
                  <a16:creationId xmlns:a16="http://schemas.microsoft.com/office/drawing/2014/main" id="{AB755791-5C60-4D4B-99AA-1F223382DF5D}"/>
                </a:ext>
              </a:extLst>
            </p:cNvPr>
            <p:cNvSpPr/>
            <p:nvPr/>
          </p:nvSpPr>
          <p:spPr>
            <a:xfrm rot="5400000">
              <a:off x="4654599" y="1898488"/>
              <a:ext cx="343758" cy="296343"/>
            </a:xfrm>
            <a:prstGeom prst="triangle">
              <a:avLst/>
            </a:prstGeom>
            <a:solidFill>
              <a:schemeClr val="bg2">
                <a:lumMod val="7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58" name="Triangle 57">
              <a:extLst>
                <a:ext uri="{FF2B5EF4-FFF2-40B4-BE49-F238E27FC236}">
                  <a16:creationId xmlns:a16="http://schemas.microsoft.com/office/drawing/2014/main" id="{BCA43980-95A0-6C47-95CC-DDB1FF84229A}"/>
                </a:ext>
              </a:extLst>
            </p:cNvPr>
            <p:cNvSpPr/>
            <p:nvPr/>
          </p:nvSpPr>
          <p:spPr>
            <a:xfrm rot="16200000">
              <a:off x="4362498" y="1898488"/>
              <a:ext cx="343758" cy="296343"/>
            </a:xfrm>
            <a:prstGeom prst="triangle">
              <a:avLst/>
            </a:prstGeom>
            <a:solidFill>
              <a:schemeClr val="bg2">
                <a:lumMod val="75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grpSp>
      <p:sp>
        <p:nvSpPr>
          <p:cNvPr id="61" name="Rounded Rectangle 60">
            <a:extLst>
              <a:ext uri="{FF2B5EF4-FFF2-40B4-BE49-F238E27FC236}">
                <a16:creationId xmlns:a16="http://schemas.microsoft.com/office/drawing/2014/main" id="{F1615125-FE1D-F94B-A1C8-8C592F94BD72}"/>
              </a:ext>
            </a:extLst>
          </p:cNvPr>
          <p:cNvSpPr/>
          <p:nvPr/>
        </p:nvSpPr>
        <p:spPr>
          <a:xfrm>
            <a:off x="4810959" y="2902046"/>
            <a:ext cx="1281280" cy="835235"/>
          </a:xfrm>
          <a:prstGeom prst="roundRect">
            <a:avLst>
              <a:gd name="adj" fmla="val 0"/>
            </a:avLst>
          </a:prstGeom>
          <a:noFill/>
          <a:ln w="25400">
            <a:solidFill>
              <a:schemeClr val="accent2">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64FF">
                    <a:lumMod val="40000"/>
                    <a:lumOff val="6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monitor</a:t>
            </a:r>
            <a:endParaRPr kumimoji="0" lang="en-US" sz="1125" b="0" i="0" u="sng" strike="noStrike" kern="1200" cap="none" spc="0" normalizeH="0" baseline="0" noProof="0" dirty="0">
              <a:ln>
                <a:noFill/>
              </a:ln>
              <a:solidFill>
                <a:srgbClr val="0064FF">
                  <a:lumMod val="40000"/>
                  <a:lumOff val="6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62" name="Group 61">
            <a:extLst>
              <a:ext uri="{FF2B5EF4-FFF2-40B4-BE49-F238E27FC236}">
                <a16:creationId xmlns:a16="http://schemas.microsoft.com/office/drawing/2014/main" id="{E8DC9821-6BD0-B74A-B6D8-3F3092CDB166}"/>
              </a:ext>
            </a:extLst>
          </p:cNvPr>
          <p:cNvGrpSpPr/>
          <p:nvPr/>
        </p:nvGrpSpPr>
        <p:grpSpPr>
          <a:xfrm rot="5400000">
            <a:off x="5273555" y="2399871"/>
            <a:ext cx="453878" cy="343758"/>
            <a:chOff x="4386205" y="1874781"/>
            <a:chExt cx="588444" cy="343758"/>
          </a:xfrm>
        </p:grpSpPr>
        <p:sp>
          <p:nvSpPr>
            <p:cNvPr id="63" name="Triangle 62">
              <a:extLst>
                <a:ext uri="{FF2B5EF4-FFF2-40B4-BE49-F238E27FC236}">
                  <a16:creationId xmlns:a16="http://schemas.microsoft.com/office/drawing/2014/main" id="{E4AD3CFB-3924-9541-BE64-E1993E27A5D5}"/>
                </a:ext>
              </a:extLst>
            </p:cNvPr>
            <p:cNvSpPr/>
            <p:nvPr/>
          </p:nvSpPr>
          <p:spPr>
            <a:xfrm rot="5400000">
              <a:off x="4654599" y="1898488"/>
              <a:ext cx="343758" cy="296343"/>
            </a:xfrm>
            <a:prstGeom prst="triangle">
              <a:avLst/>
            </a:prstGeom>
            <a:solidFill>
              <a:schemeClr val="accent2">
                <a:lumMod val="20000"/>
                <a:lumOff val="80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4" name="Triangle 63">
              <a:extLst>
                <a:ext uri="{FF2B5EF4-FFF2-40B4-BE49-F238E27FC236}">
                  <a16:creationId xmlns:a16="http://schemas.microsoft.com/office/drawing/2014/main" id="{84BEF5FC-300F-4042-BAD3-EBC5E5474B4D}"/>
                </a:ext>
              </a:extLst>
            </p:cNvPr>
            <p:cNvSpPr/>
            <p:nvPr/>
          </p:nvSpPr>
          <p:spPr>
            <a:xfrm rot="16200000">
              <a:off x="4362498" y="1898488"/>
              <a:ext cx="343758" cy="296343"/>
            </a:xfrm>
            <a:prstGeom prst="triangle">
              <a:avLst/>
            </a:prstGeom>
            <a:solidFill>
              <a:schemeClr val="accent2">
                <a:lumMod val="20000"/>
                <a:lumOff val="80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grpSp>
      <p:cxnSp>
        <p:nvCxnSpPr>
          <p:cNvPr id="19" name="Elbow Connector 18">
            <a:extLst>
              <a:ext uri="{FF2B5EF4-FFF2-40B4-BE49-F238E27FC236}">
                <a16:creationId xmlns:a16="http://schemas.microsoft.com/office/drawing/2014/main" id="{AC0527DB-DF54-0A46-95C2-D6BAC1EC0B10}"/>
              </a:ext>
            </a:extLst>
          </p:cNvPr>
          <p:cNvCxnSpPr>
            <a:cxnSpLocks/>
            <a:stCxn id="61" idx="1"/>
            <a:endCxn id="71" idx="2"/>
          </p:cNvCxnSpPr>
          <p:nvPr/>
        </p:nvCxnSpPr>
        <p:spPr>
          <a:xfrm rot="10800000">
            <a:off x="1108741" y="2192108"/>
            <a:ext cx="3702218" cy="1127556"/>
          </a:xfrm>
          <a:prstGeom prst="bentConnector2">
            <a:avLst/>
          </a:prstGeom>
          <a:ln w="12700">
            <a:solidFill>
              <a:schemeClr val="accent2">
                <a:lumMod val="40000"/>
                <a:lumOff val="6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709A2EB4-B11E-1A4C-BA38-BE0181F11868}"/>
              </a:ext>
            </a:extLst>
          </p:cNvPr>
          <p:cNvCxnSpPr>
            <a:cxnSpLocks/>
            <a:stCxn id="61" idx="1"/>
            <a:endCxn id="131" idx="2"/>
          </p:cNvCxnSpPr>
          <p:nvPr/>
        </p:nvCxnSpPr>
        <p:spPr>
          <a:xfrm rot="10800000">
            <a:off x="3299511" y="2180636"/>
            <a:ext cx="1511448" cy="1139028"/>
          </a:xfrm>
          <a:prstGeom prst="bentConnector2">
            <a:avLst/>
          </a:prstGeom>
          <a:ln w="12700">
            <a:solidFill>
              <a:schemeClr val="accent2">
                <a:lumMod val="40000"/>
                <a:lumOff val="6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78" name="Triangle 77">
            <a:extLst>
              <a:ext uri="{FF2B5EF4-FFF2-40B4-BE49-F238E27FC236}">
                <a16:creationId xmlns:a16="http://schemas.microsoft.com/office/drawing/2014/main" id="{30408B20-D7DD-8C45-A6C2-C02169B89817}"/>
              </a:ext>
            </a:extLst>
          </p:cNvPr>
          <p:cNvSpPr/>
          <p:nvPr/>
        </p:nvSpPr>
        <p:spPr>
          <a:xfrm rot="14400000">
            <a:off x="6159647" y="547679"/>
            <a:ext cx="1309293" cy="1742149"/>
          </a:xfrm>
          <a:prstGeom prst="triangle">
            <a:avLst/>
          </a:prstGeom>
          <a:solidFill>
            <a:schemeClr val="accent1">
              <a:lumMod val="20000"/>
              <a:lumOff val="80000"/>
            </a:schemeClr>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9" name="Folded Corner 68">
            <a:extLst>
              <a:ext uri="{FF2B5EF4-FFF2-40B4-BE49-F238E27FC236}">
                <a16:creationId xmlns:a16="http://schemas.microsoft.com/office/drawing/2014/main" id="{67469CF7-4810-D84B-9A6D-C9D700791D84}"/>
              </a:ext>
            </a:extLst>
          </p:cNvPr>
          <p:cNvSpPr/>
          <p:nvPr/>
        </p:nvSpPr>
        <p:spPr>
          <a:xfrm>
            <a:off x="7172031" y="437903"/>
            <a:ext cx="1346521" cy="1121955"/>
          </a:xfrm>
          <a:prstGeom prst="foldedCorner">
            <a:avLst>
              <a:gd name="adj" fmla="val 22759"/>
            </a:avLst>
          </a:prstGeom>
          <a:solidFill>
            <a:schemeClr val="bg2"/>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91440" rIns="34290" bIns="17145" numCol="1" spcCol="0" rtlCol="0" fromWordArt="0" anchor="t"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9A6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application</a:t>
            </a:r>
            <a:endParaRPr kumimoji="0" lang="en-US" sz="1125" b="0" i="0" u="none" strike="noStrike" kern="1200" cap="none" spc="0" normalizeH="0" baseline="0" noProof="0" dirty="0">
              <a:ln>
                <a:noFill/>
              </a:ln>
              <a:solidFill>
                <a:srgbClr val="69A6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Cube 69">
            <a:extLst>
              <a:ext uri="{FF2B5EF4-FFF2-40B4-BE49-F238E27FC236}">
                <a16:creationId xmlns:a16="http://schemas.microsoft.com/office/drawing/2014/main" id="{452AB8FB-7BAD-0545-B41C-701C6D493D03}"/>
              </a:ext>
            </a:extLst>
          </p:cNvPr>
          <p:cNvSpPr/>
          <p:nvPr/>
        </p:nvSpPr>
        <p:spPr>
          <a:xfrm>
            <a:off x="7411781" y="830373"/>
            <a:ext cx="754544" cy="549365"/>
          </a:xfrm>
          <a:prstGeom prst="cube">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9A6FF"/>
                </a:solidFill>
                <a:effectLst/>
                <a:uLnTx/>
                <a:uFillTx/>
                <a:latin typeface="Helvetica Neue" panose="02000503000000020004" pitchFamily="2" charset="0"/>
                <a:ea typeface="Helvetica Neue" panose="02000503000000020004" pitchFamily="2" charset="0"/>
                <a:cs typeface="Helvetica Neue" panose="02000503000000020004" pitchFamily="2" charset="0"/>
              </a:rPr>
              <a:t>model</a:t>
            </a:r>
          </a:p>
        </p:txBody>
      </p:sp>
      <p:cxnSp>
        <p:nvCxnSpPr>
          <p:cNvPr id="79" name="Elbow Connector 78">
            <a:extLst>
              <a:ext uri="{FF2B5EF4-FFF2-40B4-BE49-F238E27FC236}">
                <a16:creationId xmlns:a16="http://schemas.microsoft.com/office/drawing/2014/main" id="{D47E1CB4-6BAA-8240-BD21-5C378930E859}"/>
              </a:ext>
            </a:extLst>
          </p:cNvPr>
          <p:cNvCxnSpPr>
            <a:cxnSpLocks/>
            <a:stCxn id="61" idx="1"/>
          </p:cNvCxnSpPr>
          <p:nvPr/>
        </p:nvCxnSpPr>
        <p:spPr>
          <a:xfrm rot="10800000" flipV="1">
            <a:off x="2735509" y="3319663"/>
            <a:ext cx="2075450" cy="856111"/>
          </a:xfrm>
          <a:prstGeom prst="bentConnector2">
            <a:avLst/>
          </a:prstGeom>
          <a:ln w="12700">
            <a:solidFill>
              <a:schemeClr val="accent2">
                <a:lumMod val="40000"/>
                <a:lumOff val="6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83" name="Freeform: Shape 117">
            <a:extLst>
              <a:ext uri="{FF2B5EF4-FFF2-40B4-BE49-F238E27FC236}">
                <a16:creationId xmlns:a16="http://schemas.microsoft.com/office/drawing/2014/main" id="{25A5D7D0-C546-6A4A-BD7D-B888FE6F4DAA}"/>
              </a:ext>
            </a:extLst>
          </p:cNvPr>
          <p:cNvSpPr/>
          <p:nvPr/>
        </p:nvSpPr>
        <p:spPr>
          <a:xfrm>
            <a:off x="2509984" y="4205387"/>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p:txBody>
      </p:sp>
      <p:sp>
        <p:nvSpPr>
          <p:cNvPr id="22" name="TextBox 21">
            <a:extLst>
              <a:ext uri="{FF2B5EF4-FFF2-40B4-BE49-F238E27FC236}">
                <a16:creationId xmlns:a16="http://schemas.microsoft.com/office/drawing/2014/main" id="{4F7877DF-29FA-5A49-9B72-F6E10D292D60}"/>
              </a:ext>
            </a:extLst>
          </p:cNvPr>
          <p:cNvSpPr txBox="1"/>
          <p:nvPr/>
        </p:nvSpPr>
        <p:spPr>
          <a:xfrm>
            <a:off x="2104461" y="3525967"/>
            <a:ext cx="1270745" cy="369332"/>
          </a:xfrm>
          <a:prstGeom prst="rect">
            <a:avLst/>
          </a:prstGeom>
          <a:solidFill>
            <a:schemeClr val="tx1"/>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64FF">
                    <a:lumMod val="40000"/>
                    <a:lumOff val="60000"/>
                  </a:srgbClr>
                </a:solidFill>
                <a:effectLst/>
                <a:uLnTx/>
                <a:uFillTx/>
                <a:latin typeface="Helvetica Neue Thin" panose="020B0403020202020204" pitchFamily="34" charset="0"/>
                <a:ea typeface="Helvetica Neue Thin" panose="020B0403020202020204" pitchFamily="34" charset="0"/>
                <a:cs typeface="+mn-cs"/>
              </a:rPr>
              <a:t>explanation</a:t>
            </a:r>
            <a:endParaRPr kumimoji="0" lang="en-US" sz="1400" b="0" i="0" u="none" strike="noStrike" kern="1200" cap="none" spc="0" normalizeH="0" baseline="0" noProof="0" dirty="0">
              <a:ln>
                <a:noFill/>
              </a:ln>
              <a:solidFill>
                <a:srgbClr val="0064FF">
                  <a:lumMod val="40000"/>
                  <a:lumOff val="60000"/>
                </a:srgbClr>
              </a:solidFill>
              <a:effectLst/>
              <a:uLnTx/>
              <a:uFillTx/>
              <a:latin typeface="Helvetica Neue Thin" panose="020B0403020202020204" pitchFamily="34" charset="0"/>
              <a:ea typeface="Helvetica Neue Thin" panose="020B0403020202020204" pitchFamily="34" charset="0"/>
              <a:cs typeface="+mn-cs"/>
            </a:endParaRPr>
          </a:p>
        </p:txBody>
      </p:sp>
      <p:sp>
        <p:nvSpPr>
          <p:cNvPr id="93" name="TextBox 92">
            <a:extLst>
              <a:ext uri="{FF2B5EF4-FFF2-40B4-BE49-F238E27FC236}">
                <a16:creationId xmlns:a16="http://schemas.microsoft.com/office/drawing/2014/main" id="{6638B848-FF08-0C41-A6E3-E5350B8293A4}"/>
              </a:ext>
            </a:extLst>
          </p:cNvPr>
          <p:cNvSpPr txBox="1"/>
          <p:nvPr/>
        </p:nvSpPr>
        <p:spPr>
          <a:xfrm>
            <a:off x="3476063" y="3088940"/>
            <a:ext cx="1075764" cy="369332"/>
          </a:xfrm>
          <a:prstGeom prst="rect">
            <a:avLst/>
          </a:prstGeom>
          <a:solidFill>
            <a:schemeClr val="tx1"/>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64FF">
                    <a:lumMod val="40000"/>
                    <a:lumOff val="60000"/>
                  </a:srgbClr>
                </a:solidFill>
                <a:effectLst/>
                <a:uLnTx/>
                <a:uFillTx/>
                <a:latin typeface="Helvetica Neue Thin" panose="020B0403020202020204" pitchFamily="34" charset="0"/>
                <a:ea typeface="Helvetica Neue Thin" panose="020B0403020202020204" pitchFamily="34" charset="0"/>
                <a:cs typeface="+mn-cs"/>
              </a:rPr>
              <a:t>mitigation</a:t>
            </a:r>
            <a:endParaRPr kumimoji="0" lang="en-US" sz="1400" b="0" i="0" u="none" strike="noStrike" kern="1200" cap="none" spc="0" normalizeH="0" baseline="0" noProof="0" dirty="0">
              <a:ln>
                <a:noFill/>
              </a:ln>
              <a:solidFill>
                <a:srgbClr val="0064FF">
                  <a:lumMod val="40000"/>
                  <a:lumOff val="60000"/>
                </a:srgbClr>
              </a:solidFill>
              <a:effectLst/>
              <a:uLnTx/>
              <a:uFillTx/>
              <a:latin typeface="Helvetica Neue Thin" panose="020B0403020202020204" pitchFamily="34" charset="0"/>
              <a:ea typeface="Helvetica Neue Thin" panose="020B0403020202020204" pitchFamily="34" charset="0"/>
              <a:cs typeface="+mn-cs"/>
            </a:endParaRPr>
          </a:p>
        </p:txBody>
      </p:sp>
      <p:sp>
        <p:nvSpPr>
          <p:cNvPr id="100" name="TextBox 99">
            <a:extLst>
              <a:ext uri="{FF2B5EF4-FFF2-40B4-BE49-F238E27FC236}">
                <a16:creationId xmlns:a16="http://schemas.microsoft.com/office/drawing/2014/main" id="{E9FA479B-2A3D-8A47-88B9-2167FCF80D21}"/>
              </a:ext>
            </a:extLst>
          </p:cNvPr>
          <p:cNvSpPr txBox="1"/>
          <p:nvPr/>
        </p:nvSpPr>
        <p:spPr>
          <a:xfrm>
            <a:off x="1928686" y="4680040"/>
            <a:ext cx="1775010" cy="338554"/>
          </a:xfrm>
          <a:prstGeom prst="rect">
            <a:avLst/>
          </a:prstGeom>
          <a:solidFill>
            <a:schemeClr val="tx1"/>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elvetica Neue Thin" panose="020B0403020202020204" pitchFamily="34" charset="0"/>
                <a:ea typeface="Helvetica Neue Thin" panose="020B0403020202020204" pitchFamily="34" charset="0"/>
                <a:cs typeface="+mn-cs"/>
              </a:rPr>
              <a:t>business owner</a:t>
            </a:r>
            <a:endParaRPr kumimoji="0" lang="en-US" sz="1200" b="0" i="0" u="none" strike="noStrike" kern="1200" cap="none" spc="0" normalizeH="0" baseline="0" noProof="0" dirty="0">
              <a:ln>
                <a:noFill/>
              </a:ln>
              <a:solidFill>
                <a:srgbClr val="FFFFFF"/>
              </a:solidFill>
              <a:effectLst/>
              <a:uLnTx/>
              <a:uFillTx/>
              <a:latin typeface="Helvetica Neue Thin" panose="020B0403020202020204" pitchFamily="34" charset="0"/>
              <a:ea typeface="Helvetica Neue Thin" panose="020B0403020202020204" pitchFamily="34" charset="0"/>
              <a:cs typeface="+mn-cs"/>
            </a:endParaRPr>
          </a:p>
        </p:txBody>
      </p:sp>
    </p:spTree>
    <p:extLst>
      <p:ext uri="{BB962C8B-B14F-4D97-AF65-F5344CB8AC3E}">
        <p14:creationId xmlns:p14="http://schemas.microsoft.com/office/powerpoint/2010/main" val="1023788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52BC1E0-D829-C84A-A3BC-5E656F720B7B}"/>
              </a:ext>
            </a:extLst>
          </p:cNvPr>
          <p:cNvSpPr/>
          <p:nvPr/>
        </p:nvSpPr>
        <p:spPr>
          <a:xfrm>
            <a:off x="4572000" y="-1"/>
            <a:ext cx="4572000" cy="5143501"/>
          </a:xfrm>
          <a:prstGeom prst="rect">
            <a:avLst/>
          </a:prstGeom>
          <a:solidFill>
            <a:schemeClr val="tx1"/>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 Placeholder 4"/>
          <p:cNvSpPr>
            <a:spLocks noGrp="1"/>
          </p:cNvSpPr>
          <p:nvPr>
            <p:ph type="body" sz="quarter" idx="4294967295"/>
          </p:nvPr>
        </p:nvSpPr>
        <p:spPr>
          <a:xfrm>
            <a:off x="585848" y="1215063"/>
            <a:ext cx="2735263" cy="685800"/>
          </a:xfrm>
        </p:spPr>
        <p:txBody>
          <a:bodyPr>
            <a:noAutofit/>
          </a:bodyPr>
          <a:lstStyle/>
          <a:p>
            <a:r>
              <a:rPr lang="fi-FI" sz="6000" dirty="0">
                <a:solidFill>
                  <a:schemeClr val="accent1"/>
                </a:solidFill>
                <a:latin typeface="Helvetica Neue" panose="02000503000000020004" pitchFamily="2" charset="0"/>
                <a:ea typeface="Helvetica Neue" panose="02000503000000020004" pitchFamily="2" charset="0"/>
                <a:cs typeface="Helvetica Neue" panose="02000503000000020004" pitchFamily="2" charset="0"/>
              </a:rPr>
              <a:t>94%</a:t>
            </a:r>
          </a:p>
        </p:txBody>
      </p:sp>
      <p:sp>
        <p:nvSpPr>
          <p:cNvPr id="10" name="Title 1">
            <a:extLst>
              <a:ext uri="{FF2B5EF4-FFF2-40B4-BE49-F238E27FC236}">
                <a16:creationId xmlns:a16="http://schemas.microsoft.com/office/drawing/2014/main" id="{7D74619D-DE45-4742-90EE-19E0D2537E71}"/>
              </a:ext>
            </a:extLst>
          </p:cNvPr>
          <p:cNvSpPr txBox="1">
            <a:spLocks/>
          </p:cNvSpPr>
          <p:nvPr/>
        </p:nvSpPr>
        <p:spPr>
          <a:xfrm>
            <a:off x="678049" y="2191590"/>
            <a:ext cx="2833971" cy="501903"/>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lumMod val="95000"/>
                    <a:lumOff val="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of companies believe AI is key to competitive advantage .</a:t>
            </a:r>
          </a:p>
          <a:p>
            <a:pPr marL="0" marR="0" lvl="0" indent="0" algn="l" defTabSz="457189"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000000">
                  <a:lumMod val="95000"/>
                  <a:lumOff val="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14313" marR="0" lvl="0" indent="-214313" algn="l" defTabSz="457189" rtl="0" eaLnBrk="1" fontAlgn="auto" latinLnBrk="0" hangingPunct="1">
              <a:lnSpc>
                <a:spcPct val="90000"/>
              </a:lnSpc>
              <a:spcBef>
                <a:spcPct val="0"/>
              </a:spcBef>
              <a:spcAft>
                <a:spcPts val="0"/>
              </a:spcAft>
              <a:buClrTx/>
              <a:buSzTx/>
              <a:buFont typeface="System Font Regular"/>
              <a:buChar char="–"/>
              <a:tabLst/>
              <a:defRPr/>
            </a:pPr>
            <a:r>
              <a:rPr kumimoji="0" lang="en-US" sz="2000" b="0" i="0" u="none" strike="noStrike" kern="1200" cap="none" spc="0" normalizeH="0" baseline="0" noProof="0" dirty="0">
                <a:ln>
                  <a:noFill/>
                </a:ln>
                <a:solidFill>
                  <a:srgbClr val="000000">
                    <a:lumMod val="95000"/>
                    <a:lumOff val="5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IDC</a:t>
            </a:r>
          </a:p>
        </p:txBody>
      </p:sp>
      <p:sp>
        <p:nvSpPr>
          <p:cNvPr id="11" name="Text Placeholder 4">
            <a:extLst>
              <a:ext uri="{FF2B5EF4-FFF2-40B4-BE49-F238E27FC236}">
                <a16:creationId xmlns:a16="http://schemas.microsoft.com/office/drawing/2014/main" id="{C8F538AE-735A-E04D-A144-2C6DE58BC4F0}"/>
              </a:ext>
            </a:extLst>
          </p:cNvPr>
          <p:cNvSpPr txBox="1">
            <a:spLocks/>
          </p:cNvSpPr>
          <p:nvPr/>
        </p:nvSpPr>
        <p:spPr>
          <a:xfrm>
            <a:off x="5136073" y="1259671"/>
            <a:ext cx="3665465" cy="641192"/>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ts val="0"/>
              </a:spcBef>
              <a:spcAft>
                <a:spcPts val="0"/>
              </a:spcAft>
              <a:buClrTx/>
              <a:buSzTx/>
              <a:buFont typeface="Arial"/>
              <a:buNone/>
              <a:tabLst/>
              <a:defRPr/>
            </a:pPr>
            <a:r>
              <a:rPr kumimoji="0" lang="fi-FI" sz="6000" b="0" i="0" u="none" strike="noStrike" kern="1200" cap="none" spc="0" normalizeH="0" baseline="0" noProof="0" dirty="0">
                <a:ln>
                  <a:noFill/>
                </a:ln>
                <a:solidFill>
                  <a:srgbClr val="69A6FF"/>
                </a:solidFill>
                <a:effectLst/>
                <a:uLnTx/>
                <a:uFillTx/>
                <a:latin typeface="Helvetica Neue" panose="02000503000000020004" pitchFamily="2" charset="0"/>
                <a:ea typeface="Helvetica Neue" panose="02000503000000020004" pitchFamily="2" charset="0"/>
                <a:cs typeface="Helvetica Neue" panose="02000503000000020004" pitchFamily="2" charset="0"/>
              </a:rPr>
              <a:t>1 in 20</a:t>
            </a:r>
          </a:p>
        </p:txBody>
      </p:sp>
      <p:sp>
        <p:nvSpPr>
          <p:cNvPr id="12" name="Title 1">
            <a:extLst>
              <a:ext uri="{FF2B5EF4-FFF2-40B4-BE49-F238E27FC236}">
                <a16:creationId xmlns:a16="http://schemas.microsoft.com/office/drawing/2014/main" id="{12CD33A3-A6D0-C448-A3A2-73B68CBAB8CD}"/>
              </a:ext>
            </a:extLst>
          </p:cNvPr>
          <p:cNvSpPr txBox="1">
            <a:spLocks/>
          </p:cNvSpPr>
          <p:nvPr/>
        </p:nvSpPr>
        <p:spPr>
          <a:xfrm>
            <a:off x="5275752" y="2191590"/>
            <a:ext cx="3351413" cy="633138"/>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marL="0" marR="0" lvl="0" indent="0" algn="l" defTabSz="609585"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companies have extensively incorporated AI in offerings or processes.</a:t>
            </a:r>
          </a:p>
          <a:p>
            <a:pPr marL="0" marR="0" lvl="0" indent="0" algn="l" defTabSz="609585"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14313" marR="0" lvl="0" indent="-214313" algn="l" defTabSz="609585" rtl="0" eaLnBrk="1" fontAlgn="auto" latinLnBrk="0" hangingPunct="1">
              <a:lnSpc>
                <a:spcPct val="90000"/>
              </a:lnSpc>
              <a:spcBef>
                <a:spcPct val="0"/>
              </a:spcBef>
              <a:spcAft>
                <a:spcPts val="0"/>
              </a:spcAft>
              <a:buClrTx/>
              <a:buSzTx/>
              <a:buFont typeface="System Font Regular"/>
              <a:buChar char="–"/>
              <a:tabLst/>
              <a:defRPr/>
            </a:pPr>
            <a:r>
              <a:rPr kumimoji="0" lang="en-US" sz="20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MIT Sloan Management Review</a:t>
            </a:r>
          </a:p>
        </p:txBody>
      </p:sp>
    </p:spTree>
    <p:extLst>
      <p:ext uri="{BB962C8B-B14F-4D97-AF65-F5344CB8AC3E}">
        <p14:creationId xmlns:p14="http://schemas.microsoft.com/office/powerpoint/2010/main" val="4283701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0E656379-9AA2-B044-B8FB-850D21ED0112}"/>
              </a:ext>
            </a:extLst>
          </p:cNvPr>
          <p:cNvSpPr txBox="1"/>
          <p:nvPr/>
        </p:nvSpPr>
        <p:spPr>
          <a:xfrm>
            <a:off x="2730921" y="3121280"/>
            <a:ext cx="1000594" cy="523220"/>
          </a:xfrm>
          <a:prstGeom prst="rect">
            <a:avLst/>
          </a:prstGeom>
          <a:noFill/>
          <a:ln>
            <a:noFill/>
          </a:ln>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9A6FF"/>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INCREASE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9A6FF"/>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LOANS</a:t>
            </a:r>
          </a:p>
        </p:txBody>
      </p:sp>
      <p:sp>
        <p:nvSpPr>
          <p:cNvPr id="55" name="TextBox 54">
            <a:extLst>
              <a:ext uri="{FF2B5EF4-FFF2-40B4-BE49-F238E27FC236}">
                <a16:creationId xmlns:a16="http://schemas.microsoft.com/office/drawing/2014/main" id="{F7DA69FC-61F1-ED4C-9712-9BFE6C8D5F0A}"/>
              </a:ext>
            </a:extLst>
          </p:cNvPr>
          <p:cNvSpPr txBox="1"/>
          <p:nvPr/>
        </p:nvSpPr>
        <p:spPr>
          <a:xfrm>
            <a:off x="2754582" y="4479362"/>
            <a:ext cx="867545" cy="523220"/>
          </a:xfrm>
          <a:prstGeom prst="rect">
            <a:avLst/>
          </a:prstGeom>
          <a:noFill/>
          <a:ln>
            <a:noFill/>
          </a:ln>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9A6FF"/>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REDUCE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9A6FF"/>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RISK</a:t>
            </a:r>
          </a:p>
        </p:txBody>
      </p:sp>
      <p:sp>
        <p:nvSpPr>
          <p:cNvPr id="6" name="Up-Down Arrow 5">
            <a:extLst>
              <a:ext uri="{FF2B5EF4-FFF2-40B4-BE49-F238E27FC236}">
                <a16:creationId xmlns:a16="http://schemas.microsoft.com/office/drawing/2014/main" id="{7B0A4C05-C2F1-A643-982A-209262E3AD50}"/>
              </a:ext>
            </a:extLst>
          </p:cNvPr>
          <p:cNvSpPr/>
          <p:nvPr/>
        </p:nvSpPr>
        <p:spPr>
          <a:xfrm>
            <a:off x="3085955" y="3652559"/>
            <a:ext cx="228817" cy="807216"/>
          </a:xfrm>
          <a:prstGeom prst="upDownArrow">
            <a:avLst>
              <a:gd name="adj1" fmla="val 41760"/>
              <a:gd name="adj2" fmla="val 81831"/>
            </a:avLst>
          </a:prstGeom>
          <a:noFill/>
          <a:ln w="19050">
            <a:solidFill>
              <a:schemeClr val="accent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TextBox 56">
            <a:extLst>
              <a:ext uri="{FF2B5EF4-FFF2-40B4-BE49-F238E27FC236}">
                <a16:creationId xmlns:a16="http://schemas.microsoft.com/office/drawing/2014/main" id="{8DB53DB9-F3AD-0643-ACCB-396571C50101}"/>
              </a:ext>
            </a:extLst>
          </p:cNvPr>
          <p:cNvSpPr txBox="1"/>
          <p:nvPr/>
        </p:nvSpPr>
        <p:spPr>
          <a:xfrm>
            <a:off x="108464" y="164436"/>
            <a:ext cx="5190523"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You’re confronted with this business scenario</a:t>
            </a:r>
          </a:p>
        </p:txBody>
      </p:sp>
      <p:sp>
        <p:nvSpPr>
          <p:cNvPr id="60" name="TextBox 59">
            <a:extLst>
              <a:ext uri="{FF2B5EF4-FFF2-40B4-BE49-F238E27FC236}">
                <a16:creationId xmlns:a16="http://schemas.microsoft.com/office/drawing/2014/main" id="{796EF77D-CA52-FF42-BDBD-47669B679300}"/>
              </a:ext>
            </a:extLst>
          </p:cNvPr>
          <p:cNvSpPr txBox="1"/>
          <p:nvPr/>
        </p:nvSpPr>
        <p:spPr>
          <a:xfrm>
            <a:off x="117339" y="509604"/>
            <a:ext cx="8114218"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Deliver low cost financial services with transparent credit risk modeling</a:t>
            </a:r>
          </a:p>
        </p:txBody>
      </p:sp>
      <p:sp>
        <p:nvSpPr>
          <p:cNvPr id="50" name="Down Arrow 49">
            <a:extLst>
              <a:ext uri="{FF2B5EF4-FFF2-40B4-BE49-F238E27FC236}">
                <a16:creationId xmlns:a16="http://schemas.microsoft.com/office/drawing/2014/main" id="{2E9FAFB3-9024-EA48-9AB3-CCBB88907CEE}"/>
              </a:ext>
            </a:extLst>
          </p:cNvPr>
          <p:cNvSpPr/>
          <p:nvPr/>
        </p:nvSpPr>
        <p:spPr>
          <a:xfrm rot="16200000">
            <a:off x="3711414" y="-265623"/>
            <a:ext cx="337614" cy="4047833"/>
          </a:xfrm>
          <a:prstGeom prst="downArrow">
            <a:avLst/>
          </a:prstGeom>
          <a:noFill/>
          <a:ln w="19050">
            <a:solidFill>
              <a:schemeClr val="bg2"/>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52" name="Group 51">
            <a:extLst>
              <a:ext uri="{FF2B5EF4-FFF2-40B4-BE49-F238E27FC236}">
                <a16:creationId xmlns:a16="http://schemas.microsoft.com/office/drawing/2014/main" id="{23420F22-62D7-DD42-8C61-550F274CBD5D}"/>
              </a:ext>
            </a:extLst>
          </p:cNvPr>
          <p:cNvGrpSpPr/>
          <p:nvPr/>
        </p:nvGrpSpPr>
        <p:grpSpPr>
          <a:xfrm>
            <a:off x="333769" y="1214783"/>
            <a:ext cx="1120093" cy="1115295"/>
            <a:chOff x="2744072" y="1710608"/>
            <a:chExt cx="1426750" cy="1420638"/>
          </a:xfrm>
          <a:noFill/>
        </p:grpSpPr>
        <p:sp>
          <p:nvSpPr>
            <p:cNvPr id="54" name="Rectangle: Rounded Corners 30">
              <a:extLst>
                <a:ext uri="{FF2B5EF4-FFF2-40B4-BE49-F238E27FC236}">
                  <a16:creationId xmlns:a16="http://schemas.microsoft.com/office/drawing/2014/main" id="{B6063C58-926C-D04A-BE7E-772948418E09}"/>
                </a:ext>
              </a:extLst>
            </p:cNvPr>
            <p:cNvSpPr/>
            <p:nvPr/>
          </p:nvSpPr>
          <p:spPr>
            <a:xfrm>
              <a:off x="2785295" y="2306708"/>
              <a:ext cx="792109" cy="788599"/>
            </a:xfrm>
            <a:prstGeom prst="roundRect">
              <a:avLst>
                <a:gd name="adj" fmla="val 5049"/>
              </a:avLst>
            </a:prstGeom>
            <a:grpFill/>
            <a:ln w="19050">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Freeform: Shape 124">
              <a:extLst>
                <a:ext uri="{FF2B5EF4-FFF2-40B4-BE49-F238E27FC236}">
                  <a16:creationId xmlns:a16="http://schemas.microsoft.com/office/drawing/2014/main" id="{7E316C56-B177-9F47-88DC-F8E04E1351AA}"/>
                </a:ext>
              </a:extLst>
            </p:cNvPr>
            <p:cNvSpPr/>
            <p:nvPr/>
          </p:nvSpPr>
          <p:spPr>
            <a:xfrm>
              <a:off x="2744072" y="1710608"/>
              <a:ext cx="1426750" cy="1396861"/>
            </a:xfrm>
            <a:custGeom>
              <a:avLst/>
              <a:gdLst>
                <a:gd name="connsiteX0" fmla="*/ 18847 w 640860"/>
                <a:gd name="connsiteY0" fmla="*/ 584312 h 590596"/>
                <a:gd name="connsiteX1" fmla="*/ 18847 w 640860"/>
                <a:gd name="connsiteY1" fmla="*/ 270165 h 590596"/>
                <a:gd name="connsiteX2" fmla="*/ 35182 w 640860"/>
                <a:gd name="connsiteY2" fmla="*/ 252572 h 590596"/>
                <a:gd name="connsiteX3" fmla="*/ 278961 w 640860"/>
                <a:gd name="connsiteY3" fmla="*/ 252572 h 590596"/>
                <a:gd name="connsiteX4" fmla="*/ 278961 w 640860"/>
                <a:gd name="connsiteY4" fmla="*/ 36439 h 590596"/>
                <a:gd name="connsiteX5" fmla="*/ 295296 w 640860"/>
                <a:gd name="connsiteY5" fmla="*/ 18847 h 590596"/>
                <a:gd name="connsiteX6" fmla="*/ 615726 w 640860"/>
                <a:gd name="connsiteY6" fmla="*/ 18847 h 590596"/>
                <a:gd name="connsiteX7" fmla="*/ 632062 w 640860"/>
                <a:gd name="connsiteY7" fmla="*/ 36439 h 590596"/>
                <a:gd name="connsiteX8" fmla="*/ 632062 w 640860"/>
                <a:gd name="connsiteY8" fmla="*/ 584312 h 590596"/>
                <a:gd name="connsiteX9" fmla="*/ 18847 w 640860"/>
                <a:gd name="connsiteY9" fmla="*/ 584312 h 59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860" h="590596">
                  <a:moveTo>
                    <a:pt x="18847" y="584312"/>
                  </a:moveTo>
                  <a:lnTo>
                    <a:pt x="18847" y="270165"/>
                  </a:lnTo>
                  <a:cubicBezTo>
                    <a:pt x="18847" y="260112"/>
                    <a:pt x="26386" y="252572"/>
                    <a:pt x="35182" y="252572"/>
                  </a:cubicBezTo>
                  <a:lnTo>
                    <a:pt x="278961" y="252572"/>
                  </a:lnTo>
                  <a:lnTo>
                    <a:pt x="278961" y="36439"/>
                  </a:lnTo>
                  <a:cubicBezTo>
                    <a:pt x="278961" y="26386"/>
                    <a:pt x="286500" y="18847"/>
                    <a:pt x="295296" y="18847"/>
                  </a:cubicBezTo>
                  <a:lnTo>
                    <a:pt x="615726" y="18847"/>
                  </a:lnTo>
                  <a:cubicBezTo>
                    <a:pt x="624523" y="18847"/>
                    <a:pt x="632062" y="26386"/>
                    <a:pt x="632062" y="36439"/>
                  </a:cubicBezTo>
                  <a:lnTo>
                    <a:pt x="632062" y="584312"/>
                  </a:lnTo>
                  <a:lnTo>
                    <a:pt x="18847" y="584312"/>
                  </a:lnTo>
                  <a:close/>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Freeform: Shape 125">
              <a:extLst>
                <a:ext uri="{FF2B5EF4-FFF2-40B4-BE49-F238E27FC236}">
                  <a16:creationId xmlns:a16="http://schemas.microsoft.com/office/drawing/2014/main" id="{8B39BECA-4F63-3E4B-A2FA-D2A32E7C4191}"/>
                </a:ext>
              </a:extLst>
            </p:cNvPr>
            <p:cNvSpPr/>
            <p:nvPr/>
          </p:nvSpPr>
          <p:spPr>
            <a:xfrm>
              <a:off x="3081207" y="2685440"/>
              <a:ext cx="251780" cy="445806"/>
            </a:xfrm>
            <a:custGeom>
              <a:avLst/>
              <a:gdLst>
                <a:gd name="connsiteX0" fmla="*/ 106808 w 113092"/>
                <a:gd name="connsiteY0" fmla="*/ 172151 h 188488"/>
                <a:gd name="connsiteX1" fmla="*/ 106808 w 113092"/>
                <a:gd name="connsiteY1" fmla="*/ 36439 h 188488"/>
                <a:gd name="connsiteX2" fmla="*/ 90472 w 113092"/>
                <a:gd name="connsiteY2" fmla="*/ 18847 h 188488"/>
                <a:gd name="connsiteX3" fmla="*/ 35182 w 113092"/>
                <a:gd name="connsiteY3" fmla="*/ 18847 h 188488"/>
                <a:gd name="connsiteX4" fmla="*/ 18847 w 113092"/>
                <a:gd name="connsiteY4" fmla="*/ 36439 h 188488"/>
                <a:gd name="connsiteX5" fmla="*/ 18847 w 113092"/>
                <a:gd name="connsiteY5" fmla="*/ 172151 h 18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92" h="188488">
                  <a:moveTo>
                    <a:pt x="106808" y="172151"/>
                  </a:moveTo>
                  <a:lnTo>
                    <a:pt x="106808" y="36439"/>
                  </a:lnTo>
                  <a:cubicBezTo>
                    <a:pt x="106808" y="26386"/>
                    <a:pt x="99268" y="18847"/>
                    <a:pt x="90472" y="18847"/>
                  </a:cubicBezTo>
                  <a:lnTo>
                    <a:pt x="35182" y="18847"/>
                  </a:lnTo>
                  <a:cubicBezTo>
                    <a:pt x="26386" y="18847"/>
                    <a:pt x="18847" y="26386"/>
                    <a:pt x="18847" y="36439"/>
                  </a:cubicBezTo>
                  <a:lnTo>
                    <a:pt x="18847" y="172151"/>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2" name="Freeform: Shape 126">
              <a:extLst>
                <a:ext uri="{FF2B5EF4-FFF2-40B4-BE49-F238E27FC236}">
                  <a16:creationId xmlns:a16="http://schemas.microsoft.com/office/drawing/2014/main" id="{4BD4A445-1D75-3E49-9DC6-9BD62FD69AC4}"/>
                </a:ext>
              </a:extLst>
            </p:cNvPr>
            <p:cNvSpPr/>
            <p:nvPr/>
          </p:nvSpPr>
          <p:spPr>
            <a:xfrm>
              <a:off x="3904714" y="2171275"/>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 name="Freeform: Shape 127">
              <a:extLst>
                <a:ext uri="{FF2B5EF4-FFF2-40B4-BE49-F238E27FC236}">
                  <a16:creationId xmlns:a16="http://schemas.microsoft.com/office/drawing/2014/main" id="{9EE8D6C6-237F-8444-AD0F-8BF2646DF647}"/>
                </a:ext>
              </a:extLst>
            </p:cNvPr>
            <p:cNvSpPr/>
            <p:nvPr/>
          </p:nvSpPr>
          <p:spPr>
            <a:xfrm>
              <a:off x="3475663" y="2171275"/>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4" name="Freeform: Shape 128">
              <a:extLst>
                <a:ext uri="{FF2B5EF4-FFF2-40B4-BE49-F238E27FC236}">
                  <a16:creationId xmlns:a16="http://schemas.microsoft.com/office/drawing/2014/main" id="{6FD89015-7E09-AF4B-95F4-C9A60B2F69ED}"/>
                </a:ext>
              </a:extLst>
            </p:cNvPr>
            <p:cNvSpPr/>
            <p:nvPr/>
          </p:nvSpPr>
          <p:spPr>
            <a:xfrm>
              <a:off x="3685821" y="2171275"/>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5" name="Freeform: Shape 129">
              <a:extLst>
                <a:ext uri="{FF2B5EF4-FFF2-40B4-BE49-F238E27FC236}">
                  <a16:creationId xmlns:a16="http://schemas.microsoft.com/office/drawing/2014/main" id="{F445E05D-5673-2747-914E-241D9AF39EF3}"/>
                </a:ext>
              </a:extLst>
            </p:cNvPr>
            <p:cNvSpPr/>
            <p:nvPr/>
          </p:nvSpPr>
          <p:spPr>
            <a:xfrm>
              <a:off x="2882581"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Freeform: Shape 130">
              <a:extLst>
                <a:ext uri="{FF2B5EF4-FFF2-40B4-BE49-F238E27FC236}">
                  <a16:creationId xmlns:a16="http://schemas.microsoft.com/office/drawing/2014/main" id="{1642E021-F914-E945-B205-6C5C5214B7D9}"/>
                </a:ext>
              </a:extLst>
            </p:cNvPr>
            <p:cNvSpPr/>
            <p:nvPr/>
          </p:nvSpPr>
          <p:spPr>
            <a:xfrm>
              <a:off x="3081207"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Freeform: Shape 131">
              <a:extLst>
                <a:ext uri="{FF2B5EF4-FFF2-40B4-BE49-F238E27FC236}">
                  <a16:creationId xmlns:a16="http://schemas.microsoft.com/office/drawing/2014/main" id="{848AF49F-D516-9A47-8738-6EBD330A70BE}"/>
                </a:ext>
              </a:extLst>
            </p:cNvPr>
            <p:cNvSpPr/>
            <p:nvPr/>
          </p:nvSpPr>
          <p:spPr>
            <a:xfrm>
              <a:off x="3277035"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Freeform: Shape 132">
              <a:extLst>
                <a:ext uri="{FF2B5EF4-FFF2-40B4-BE49-F238E27FC236}">
                  <a16:creationId xmlns:a16="http://schemas.microsoft.com/office/drawing/2014/main" id="{ABE92547-4B1E-994A-9F21-1CE93DB9AF95}"/>
                </a:ext>
              </a:extLst>
            </p:cNvPr>
            <p:cNvSpPr/>
            <p:nvPr/>
          </p:nvSpPr>
          <p:spPr>
            <a:xfrm>
              <a:off x="3441065"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Freeform: Shape 133">
              <a:extLst>
                <a:ext uri="{FF2B5EF4-FFF2-40B4-BE49-F238E27FC236}">
                  <a16:creationId xmlns:a16="http://schemas.microsoft.com/office/drawing/2014/main" id="{87EAB20E-3D46-2743-8175-D39A7E3592BF}"/>
                </a:ext>
              </a:extLst>
            </p:cNvPr>
            <p:cNvSpPr/>
            <p:nvPr/>
          </p:nvSpPr>
          <p:spPr>
            <a:xfrm>
              <a:off x="3685821"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Freeform: Shape 134">
              <a:extLst>
                <a:ext uri="{FF2B5EF4-FFF2-40B4-BE49-F238E27FC236}">
                  <a16:creationId xmlns:a16="http://schemas.microsoft.com/office/drawing/2014/main" id="{A89D70EA-9702-A045-A157-AE2B51D601D8}"/>
                </a:ext>
              </a:extLst>
            </p:cNvPr>
            <p:cNvSpPr/>
            <p:nvPr/>
          </p:nvSpPr>
          <p:spPr>
            <a:xfrm>
              <a:off x="3904714"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Freeform: Shape 135">
              <a:extLst>
                <a:ext uri="{FF2B5EF4-FFF2-40B4-BE49-F238E27FC236}">
                  <a16:creationId xmlns:a16="http://schemas.microsoft.com/office/drawing/2014/main" id="{DAB14A4D-1715-5B4F-B181-979844BE4457}"/>
                </a:ext>
              </a:extLst>
            </p:cNvPr>
            <p:cNvSpPr/>
            <p:nvPr/>
          </p:nvSpPr>
          <p:spPr>
            <a:xfrm>
              <a:off x="3904714" y="188893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Freeform: Shape 136">
              <a:extLst>
                <a:ext uri="{FF2B5EF4-FFF2-40B4-BE49-F238E27FC236}">
                  <a16:creationId xmlns:a16="http://schemas.microsoft.com/office/drawing/2014/main" id="{AA919344-6D6F-5D48-9F77-1FA77782D383}"/>
                </a:ext>
              </a:extLst>
            </p:cNvPr>
            <p:cNvSpPr/>
            <p:nvPr/>
          </p:nvSpPr>
          <p:spPr>
            <a:xfrm>
              <a:off x="3475663" y="188893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Freeform: Shape 137">
              <a:extLst>
                <a:ext uri="{FF2B5EF4-FFF2-40B4-BE49-F238E27FC236}">
                  <a16:creationId xmlns:a16="http://schemas.microsoft.com/office/drawing/2014/main" id="{E5BBEB33-253E-2D43-862C-8C4D51F52C0D}"/>
                </a:ext>
              </a:extLst>
            </p:cNvPr>
            <p:cNvSpPr/>
            <p:nvPr/>
          </p:nvSpPr>
          <p:spPr>
            <a:xfrm>
              <a:off x="3685821" y="188893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6" name="Freeform: Shape 138">
              <a:extLst>
                <a:ext uri="{FF2B5EF4-FFF2-40B4-BE49-F238E27FC236}">
                  <a16:creationId xmlns:a16="http://schemas.microsoft.com/office/drawing/2014/main" id="{D31A6392-AB9F-364E-8972-A8FB2277D897}"/>
                </a:ext>
              </a:extLst>
            </p:cNvPr>
            <p:cNvSpPr/>
            <p:nvPr/>
          </p:nvSpPr>
          <p:spPr>
            <a:xfrm>
              <a:off x="2882581"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7" name="Freeform: Shape 139">
              <a:extLst>
                <a:ext uri="{FF2B5EF4-FFF2-40B4-BE49-F238E27FC236}">
                  <a16:creationId xmlns:a16="http://schemas.microsoft.com/office/drawing/2014/main" id="{34ED35DF-51FA-A64A-94D3-AC1DD072E69E}"/>
                </a:ext>
              </a:extLst>
            </p:cNvPr>
            <p:cNvSpPr/>
            <p:nvPr/>
          </p:nvSpPr>
          <p:spPr>
            <a:xfrm>
              <a:off x="3441065"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Freeform: Shape 140">
              <a:extLst>
                <a:ext uri="{FF2B5EF4-FFF2-40B4-BE49-F238E27FC236}">
                  <a16:creationId xmlns:a16="http://schemas.microsoft.com/office/drawing/2014/main" id="{4C88D51A-994A-9244-810A-C70DC32F9E69}"/>
                </a:ext>
              </a:extLst>
            </p:cNvPr>
            <p:cNvSpPr/>
            <p:nvPr/>
          </p:nvSpPr>
          <p:spPr>
            <a:xfrm>
              <a:off x="3685821"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Freeform: Shape 141">
              <a:extLst>
                <a:ext uri="{FF2B5EF4-FFF2-40B4-BE49-F238E27FC236}">
                  <a16:creationId xmlns:a16="http://schemas.microsoft.com/office/drawing/2014/main" id="{6910F7EF-4C69-1D40-9DD3-9FA3393F9A6F}"/>
                </a:ext>
              </a:extLst>
            </p:cNvPr>
            <p:cNvSpPr/>
            <p:nvPr/>
          </p:nvSpPr>
          <p:spPr>
            <a:xfrm>
              <a:off x="3904714"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83" name="TextBox 82">
            <a:extLst>
              <a:ext uri="{FF2B5EF4-FFF2-40B4-BE49-F238E27FC236}">
                <a16:creationId xmlns:a16="http://schemas.microsoft.com/office/drawing/2014/main" id="{5470FB3F-64B6-9843-B0C2-E9EFB7ECAE62}"/>
              </a:ext>
            </a:extLst>
          </p:cNvPr>
          <p:cNvSpPr txBox="1"/>
          <p:nvPr/>
        </p:nvSpPr>
        <p:spPr>
          <a:xfrm>
            <a:off x="291217" y="2351714"/>
            <a:ext cx="1181734" cy="307777"/>
          </a:xfrm>
          <a:prstGeom prst="rect">
            <a:avLst/>
          </a:prstGeom>
          <a:noFill/>
          <a:ln>
            <a:no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credit lender</a:t>
            </a:r>
          </a:p>
        </p:txBody>
      </p:sp>
      <p:cxnSp>
        <p:nvCxnSpPr>
          <p:cNvPr id="84" name="Curved Connector 83">
            <a:extLst>
              <a:ext uri="{FF2B5EF4-FFF2-40B4-BE49-F238E27FC236}">
                <a16:creationId xmlns:a16="http://schemas.microsoft.com/office/drawing/2014/main" id="{70E8C39B-12B8-2444-A22F-98AF0D83276E}"/>
              </a:ext>
            </a:extLst>
          </p:cNvPr>
          <p:cNvCxnSpPr>
            <a:cxnSpLocks/>
            <a:stCxn id="83" idx="2"/>
            <a:endCxn id="103" idx="1"/>
          </p:cNvCxnSpPr>
          <p:nvPr/>
        </p:nvCxnSpPr>
        <p:spPr>
          <a:xfrm rot="16200000" flipH="1">
            <a:off x="277375" y="3264199"/>
            <a:ext cx="1800284" cy="590867"/>
          </a:xfrm>
          <a:prstGeom prst="curvedConnector2">
            <a:avLst/>
          </a:prstGeom>
          <a:ln w="19050">
            <a:solidFill>
              <a:schemeClr val="bg2"/>
            </a:solidFill>
            <a:prstDash val="dash"/>
          </a:ln>
          <a:effectLst/>
        </p:spPr>
        <p:style>
          <a:lnRef idx="2">
            <a:schemeClr val="accent1"/>
          </a:lnRef>
          <a:fillRef idx="0">
            <a:schemeClr val="accent1"/>
          </a:fillRef>
          <a:effectRef idx="1">
            <a:schemeClr val="accent1"/>
          </a:effectRef>
          <a:fontRef idx="minor">
            <a:schemeClr val="tx1"/>
          </a:fontRef>
        </p:style>
      </p:cxnSp>
      <p:sp>
        <p:nvSpPr>
          <p:cNvPr id="85" name="Freeform: Shape 117">
            <a:extLst>
              <a:ext uri="{FF2B5EF4-FFF2-40B4-BE49-F238E27FC236}">
                <a16:creationId xmlns:a16="http://schemas.microsoft.com/office/drawing/2014/main" id="{AEC1B04A-5C3C-614A-A68A-BECC4038DE30}"/>
              </a:ext>
            </a:extLst>
          </p:cNvPr>
          <p:cNvSpPr/>
          <p:nvPr/>
        </p:nvSpPr>
        <p:spPr>
          <a:xfrm>
            <a:off x="6100401"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7" name="Freeform: Shape 117">
            <a:extLst>
              <a:ext uri="{FF2B5EF4-FFF2-40B4-BE49-F238E27FC236}">
                <a16:creationId xmlns:a16="http://schemas.microsoft.com/office/drawing/2014/main" id="{D609DD5A-78C9-5E42-B09D-EBBB4BF4EE63}"/>
              </a:ext>
            </a:extLst>
          </p:cNvPr>
          <p:cNvSpPr/>
          <p:nvPr/>
        </p:nvSpPr>
        <p:spPr>
          <a:xfrm>
            <a:off x="6332844" y="1480454"/>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Freeform: Shape 117">
            <a:extLst>
              <a:ext uri="{FF2B5EF4-FFF2-40B4-BE49-F238E27FC236}">
                <a16:creationId xmlns:a16="http://schemas.microsoft.com/office/drawing/2014/main" id="{B9E868DA-620C-7C42-8965-80D8E0639EB2}"/>
              </a:ext>
            </a:extLst>
          </p:cNvPr>
          <p:cNvSpPr/>
          <p:nvPr/>
        </p:nvSpPr>
        <p:spPr>
          <a:xfrm>
            <a:off x="6542534"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9" name="Freeform: Shape 117">
            <a:extLst>
              <a:ext uri="{FF2B5EF4-FFF2-40B4-BE49-F238E27FC236}">
                <a16:creationId xmlns:a16="http://schemas.microsoft.com/office/drawing/2014/main" id="{AFD18535-B0A5-B745-BCF8-BC0A639C002C}"/>
              </a:ext>
            </a:extLst>
          </p:cNvPr>
          <p:cNvSpPr/>
          <p:nvPr/>
        </p:nvSpPr>
        <p:spPr>
          <a:xfrm>
            <a:off x="6774977" y="1480454"/>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0" name="Freeform: Shape 117">
            <a:extLst>
              <a:ext uri="{FF2B5EF4-FFF2-40B4-BE49-F238E27FC236}">
                <a16:creationId xmlns:a16="http://schemas.microsoft.com/office/drawing/2014/main" id="{AC4543E8-B90A-C94E-8B41-AEEDC2EEE67D}"/>
              </a:ext>
            </a:extLst>
          </p:cNvPr>
          <p:cNvSpPr/>
          <p:nvPr/>
        </p:nvSpPr>
        <p:spPr>
          <a:xfrm>
            <a:off x="7011827"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 name="Freeform: Shape 117">
            <a:extLst>
              <a:ext uri="{FF2B5EF4-FFF2-40B4-BE49-F238E27FC236}">
                <a16:creationId xmlns:a16="http://schemas.microsoft.com/office/drawing/2014/main" id="{AA22FFC1-514A-3B40-8336-286911CD5093}"/>
              </a:ext>
            </a:extLst>
          </p:cNvPr>
          <p:cNvSpPr/>
          <p:nvPr/>
        </p:nvSpPr>
        <p:spPr>
          <a:xfrm>
            <a:off x="7244270" y="1480454"/>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2" name="Freeform: Shape 117">
            <a:extLst>
              <a:ext uri="{FF2B5EF4-FFF2-40B4-BE49-F238E27FC236}">
                <a16:creationId xmlns:a16="http://schemas.microsoft.com/office/drawing/2014/main" id="{2F0C56B1-45C1-B54C-903B-78CC49E45F1E}"/>
              </a:ext>
            </a:extLst>
          </p:cNvPr>
          <p:cNvSpPr/>
          <p:nvPr/>
        </p:nvSpPr>
        <p:spPr>
          <a:xfrm>
            <a:off x="7453960"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Freeform: Shape 117">
            <a:extLst>
              <a:ext uri="{FF2B5EF4-FFF2-40B4-BE49-F238E27FC236}">
                <a16:creationId xmlns:a16="http://schemas.microsoft.com/office/drawing/2014/main" id="{EE8D708B-A0ED-B145-8884-595B9CB643EC}"/>
              </a:ext>
            </a:extLst>
          </p:cNvPr>
          <p:cNvSpPr/>
          <p:nvPr/>
        </p:nvSpPr>
        <p:spPr>
          <a:xfrm>
            <a:off x="7686403" y="1480454"/>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4" name="Freeform: Shape 117">
            <a:extLst>
              <a:ext uri="{FF2B5EF4-FFF2-40B4-BE49-F238E27FC236}">
                <a16:creationId xmlns:a16="http://schemas.microsoft.com/office/drawing/2014/main" id="{B88C4034-AD3A-FB4F-82C8-B53D1D81F995}"/>
              </a:ext>
            </a:extLst>
          </p:cNvPr>
          <p:cNvSpPr/>
          <p:nvPr/>
        </p:nvSpPr>
        <p:spPr>
          <a:xfrm>
            <a:off x="6612422" y="1067213"/>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5" name="Freeform: Shape 117">
            <a:extLst>
              <a:ext uri="{FF2B5EF4-FFF2-40B4-BE49-F238E27FC236}">
                <a16:creationId xmlns:a16="http://schemas.microsoft.com/office/drawing/2014/main" id="{4B114D33-1F4E-1444-B1F5-DBEDDD9944FE}"/>
              </a:ext>
            </a:extLst>
          </p:cNvPr>
          <p:cNvSpPr/>
          <p:nvPr/>
        </p:nvSpPr>
        <p:spPr>
          <a:xfrm>
            <a:off x="7081715" y="1067213"/>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6" name="Freeform: Shape 117">
            <a:extLst>
              <a:ext uri="{FF2B5EF4-FFF2-40B4-BE49-F238E27FC236}">
                <a16:creationId xmlns:a16="http://schemas.microsoft.com/office/drawing/2014/main" id="{2C2476F9-6EA6-BD45-9799-F2D59C7B5AF0}"/>
              </a:ext>
            </a:extLst>
          </p:cNvPr>
          <p:cNvSpPr/>
          <p:nvPr/>
        </p:nvSpPr>
        <p:spPr>
          <a:xfrm>
            <a:off x="7523848" y="1067213"/>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7" name="Freeform: Shape 117">
            <a:extLst>
              <a:ext uri="{FF2B5EF4-FFF2-40B4-BE49-F238E27FC236}">
                <a16:creationId xmlns:a16="http://schemas.microsoft.com/office/drawing/2014/main" id="{7BB9BD93-C325-8943-BF3A-A5322BC9D27D}"/>
              </a:ext>
            </a:extLst>
          </p:cNvPr>
          <p:cNvSpPr/>
          <p:nvPr/>
        </p:nvSpPr>
        <p:spPr>
          <a:xfrm>
            <a:off x="7906447"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8" name="TextBox 97">
            <a:extLst>
              <a:ext uri="{FF2B5EF4-FFF2-40B4-BE49-F238E27FC236}">
                <a16:creationId xmlns:a16="http://schemas.microsoft.com/office/drawing/2014/main" id="{20BDF262-72C4-F74E-A5A4-FD872436BD85}"/>
              </a:ext>
            </a:extLst>
          </p:cNvPr>
          <p:cNvSpPr txBox="1"/>
          <p:nvPr/>
        </p:nvSpPr>
        <p:spPr>
          <a:xfrm>
            <a:off x="6217583" y="2340897"/>
            <a:ext cx="1810111" cy="307777"/>
          </a:xfrm>
          <a:prstGeom prst="rect">
            <a:avLst/>
          </a:prstGeom>
          <a:noFill/>
          <a:ln>
            <a:no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LOAN APPLICANTS</a:t>
            </a:r>
          </a:p>
        </p:txBody>
      </p:sp>
      <p:sp>
        <p:nvSpPr>
          <p:cNvPr id="99" name="TextBox 98">
            <a:extLst>
              <a:ext uri="{FF2B5EF4-FFF2-40B4-BE49-F238E27FC236}">
                <a16:creationId xmlns:a16="http://schemas.microsoft.com/office/drawing/2014/main" id="{C418F971-A968-BF49-BA7D-BC895DF70C86}"/>
              </a:ext>
            </a:extLst>
          </p:cNvPr>
          <p:cNvSpPr txBox="1"/>
          <p:nvPr/>
        </p:nvSpPr>
        <p:spPr>
          <a:xfrm>
            <a:off x="3266703" y="1583044"/>
            <a:ext cx="734496" cy="338554"/>
          </a:xfrm>
          <a:prstGeom prst="rect">
            <a:avLst/>
          </a:prstGeom>
          <a:solidFill>
            <a:schemeClr val="tx1"/>
          </a:solidFill>
          <a:ln>
            <a:noFill/>
          </a:ln>
        </p:spPr>
        <p:txBody>
          <a:bodyPr wrap="non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LOAN</a:t>
            </a:r>
          </a:p>
        </p:txBody>
      </p:sp>
      <p:sp>
        <p:nvSpPr>
          <p:cNvPr id="100" name="Freeform: Shape 117">
            <a:extLst>
              <a:ext uri="{FF2B5EF4-FFF2-40B4-BE49-F238E27FC236}">
                <a16:creationId xmlns:a16="http://schemas.microsoft.com/office/drawing/2014/main" id="{5DC2EB1C-3135-F54B-AFD5-C45F08E45C75}"/>
              </a:ext>
            </a:extLst>
          </p:cNvPr>
          <p:cNvSpPr/>
          <p:nvPr/>
        </p:nvSpPr>
        <p:spPr>
          <a:xfrm>
            <a:off x="1760792" y="3390260"/>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1" name="Freeform: Shape 117">
            <a:extLst>
              <a:ext uri="{FF2B5EF4-FFF2-40B4-BE49-F238E27FC236}">
                <a16:creationId xmlns:a16="http://schemas.microsoft.com/office/drawing/2014/main" id="{454941CF-F582-894B-A8DA-755DD80C8EC1}"/>
              </a:ext>
            </a:extLst>
          </p:cNvPr>
          <p:cNvSpPr/>
          <p:nvPr/>
        </p:nvSpPr>
        <p:spPr>
          <a:xfrm>
            <a:off x="1528349" y="3680951"/>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solidFill>
            <a:schemeClr val="tx1"/>
          </a:solid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2" name="Freeform: Shape 117">
            <a:extLst>
              <a:ext uri="{FF2B5EF4-FFF2-40B4-BE49-F238E27FC236}">
                <a16:creationId xmlns:a16="http://schemas.microsoft.com/office/drawing/2014/main" id="{CBEA6D3C-BEE3-A448-8CF5-661A8C7F3314}"/>
              </a:ext>
            </a:extLst>
          </p:cNvPr>
          <p:cNvSpPr/>
          <p:nvPr/>
        </p:nvSpPr>
        <p:spPr>
          <a:xfrm>
            <a:off x="1970482" y="3680951"/>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solidFill>
            <a:schemeClr val="tx1"/>
          </a:solid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3" name="TextBox 102">
            <a:extLst>
              <a:ext uri="{FF2B5EF4-FFF2-40B4-BE49-F238E27FC236}">
                <a16:creationId xmlns:a16="http://schemas.microsoft.com/office/drawing/2014/main" id="{A9DDFBA8-CCE7-E04C-9DCD-19E8C09565F1}"/>
              </a:ext>
            </a:extLst>
          </p:cNvPr>
          <p:cNvSpPr txBox="1"/>
          <p:nvPr/>
        </p:nvSpPr>
        <p:spPr>
          <a:xfrm>
            <a:off x="1472951" y="4198165"/>
            <a:ext cx="1202572" cy="523220"/>
          </a:xfrm>
          <a:prstGeom prst="rect">
            <a:avLst/>
          </a:prstGeom>
          <a:noFill/>
          <a:ln>
            <a:noFill/>
          </a:ln>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data science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team</a:t>
            </a:r>
          </a:p>
        </p:txBody>
      </p:sp>
    </p:spTree>
    <p:extLst>
      <p:ext uri="{BB962C8B-B14F-4D97-AF65-F5344CB8AC3E}">
        <p14:creationId xmlns:p14="http://schemas.microsoft.com/office/powerpoint/2010/main" val="3809565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Down Arrow 65">
            <a:extLst>
              <a:ext uri="{FF2B5EF4-FFF2-40B4-BE49-F238E27FC236}">
                <a16:creationId xmlns:a16="http://schemas.microsoft.com/office/drawing/2014/main" id="{17A745C7-9AF7-8C46-9E75-6BFBEAF36891}"/>
              </a:ext>
            </a:extLst>
          </p:cNvPr>
          <p:cNvSpPr/>
          <p:nvPr/>
        </p:nvSpPr>
        <p:spPr>
          <a:xfrm rot="16200000">
            <a:off x="3711414" y="-265623"/>
            <a:ext cx="337614" cy="4047833"/>
          </a:xfrm>
          <a:prstGeom prst="downArrow">
            <a:avLst/>
          </a:prstGeom>
          <a:noFill/>
          <a:ln w="19050">
            <a:solidFill>
              <a:schemeClr val="bg2"/>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5" name="Group 4">
            <a:extLst>
              <a:ext uri="{FF2B5EF4-FFF2-40B4-BE49-F238E27FC236}">
                <a16:creationId xmlns:a16="http://schemas.microsoft.com/office/drawing/2014/main" id="{7B22FDF8-7D1A-B145-8D19-A1554B482202}"/>
              </a:ext>
            </a:extLst>
          </p:cNvPr>
          <p:cNvGrpSpPr/>
          <p:nvPr/>
        </p:nvGrpSpPr>
        <p:grpSpPr>
          <a:xfrm>
            <a:off x="333769" y="1214783"/>
            <a:ext cx="1120093" cy="1115295"/>
            <a:chOff x="2744072" y="1710608"/>
            <a:chExt cx="1426750" cy="1420638"/>
          </a:xfrm>
          <a:noFill/>
        </p:grpSpPr>
        <p:sp>
          <p:nvSpPr>
            <p:cNvPr id="8" name="Rectangle: Rounded Corners 30">
              <a:extLst>
                <a:ext uri="{FF2B5EF4-FFF2-40B4-BE49-F238E27FC236}">
                  <a16:creationId xmlns:a16="http://schemas.microsoft.com/office/drawing/2014/main" id="{6AF6BCC4-7B0F-1F4D-9363-F98924E0B688}"/>
                </a:ext>
              </a:extLst>
            </p:cNvPr>
            <p:cNvSpPr/>
            <p:nvPr/>
          </p:nvSpPr>
          <p:spPr>
            <a:xfrm>
              <a:off x="2785295" y="2306708"/>
              <a:ext cx="792109" cy="788599"/>
            </a:xfrm>
            <a:prstGeom prst="roundRect">
              <a:avLst>
                <a:gd name="adj" fmla="val 5049"/>
              </a:avLst>
            </a:prstGeom>
            <a:grpFill/>
            <a:ln w="19050">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de-DE" sz="14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Freeform: Shape 124">
              <a:extLst>
                <a:ext uri="{FF2B5EF4-FFF2-40B4-BE49-F238E27FC236}">
                  <a16:creationId xmlns:a16="http://schemas.microsoft.com/office/drawing/2014/main" id="{EB3B2A79-AB22-8F44-886F-A3DF0EFD7369}"/>
                </a:ext>
              </a:extLst>
            </p:cNvPr>
            <p:cNvSpPr/>
            <p:nvPr/>
          </p:nvSpPr>
          <p:spPr>
            <a:xfrm>
              <a:off x="2744072" y="1710608"/>
              <a:ext cx="1426750" cy="1396861"/>
            </a:xfrm>
            <a:custGeom>
              <a:avLst/>
              <a:gdLst>
                <a:gd name="connsiteX0" fmla="*/ 18847 w 640860"/>
                <a:gd name="connsiteY0" fmla="*/ 584312 h 590596"/>
                <a:gd name="connsiteX1" fmla="*/ 18847 w 640860"/>
                <a:gd name="connsiteY1" fmla="*/ 270165 h 590596"/>
                <a:gd name="connsiteX2" fmla="*/ 35182 w 640860"/>
                <a:gd name="connsiteY2" fmla="*/ 252572 h 590596"/>
                <a:gd name="connsiteX3" fmla="*/ 278961 w 640860"/>
                <a:gd name="connsiteY3" fmla="*/ 252572 h 590596"/>
                <a:gd name="connsiteX4" fmla="*/ 278961 w 640860"/>
                <a:gd name="connsiteY4" fmla="*/ 36439 h 590596"/>
                <a:gd name="connsiteX5" fmla="*/ 295296 w 640860"/>
                <a:gd name="connsiteY5" fmla="*/ 18847 h 590596"/>
                <a:gd name="connsiteX6" fmla="*/ 615726 w 640860"/>
                <a:gd name="connsiteY6" fmla="*/ 18847 h 590596"/>
                <a:gd name="connsiteX7" fmla="*/ 632062 w 640860"/>
                <a:gd name="connsiteY7" fmla="*/ 36439 h 590596"/>
                <a:gd name="connsiteX8" fmla="*/ 632062 w 640860"/>
                <a:gd name="connsiteY8" fmla="*/ 584312 h 590596"/>
                <a:gd name="connsiteX9" fmla="*/ 18847 w 640860"/>
                <a:gd name="connsiteY9" fmla="*/ 584312 h 59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860" h="590596">
                  <a:moveTo>
                    <a:pt x="18847" y="584312"/>
                  </a:moveTo>
                  <a:lnTo>
                    <a:pt x="18847" y="270165"/>
                  </a:lnTo>
                  <a:cubicBezTo>
                    <a:pt x="18847" y="260112"/>
                    <a:pt x="26386" y="252572"/>
                    <a:pt x="35182" y="252572"/>
                  </a:cubicBezTo>
                  <a:lnTo>
                    <a:pt x="278961" y="252572"/>
                  </a:lnTo>
                  <a:lnTo>
                    <a:pt x="278961" y="36439"/>
                  </a:lnTo>
                  <a:cubicBezTo>
                    <a:pt x="278961" y="26386"/>
                    <a:pt x="286500" y="18847"/>
                    <a:pt x="295296" y="18847"/>
                  </a:cubicBezTo>
                  <a:lnTo>
                    <a:pt x="615726" y="18847"/>
                  </a:lnTo>
                  <a:cubicBezTo>
                    <a:pt x="624523" y="18847"/>
                    <a:pt x="632062" y="26386"/>
                    <a:pt x="632062" y="36439"/>
                  </a:cubicBezTo>
                  <a:lnTo>
                    <a:pt x="632062" y="584312"/>
                  </a:lnTo>
                  <a:lnTo>
                    <a:pt x="18847" y="584312"/>
                  </a:lnTo>
                  <a:close/>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Freeform: Shape 125">
              <a:extLst>
                <a:ext uri="{FF2B5EF4-FFF2-40B4-BE49-F238E27FC236}">
                  <a16:creationId xmlns:a16="http://schemas.microsoft.com/office/drawing/2014/main" id="{6D0E253D-11C7-B741-A6A6-2E236F3A8AB6}"/>
                </a:ext>
              </a:extLst>
            </p:cNvPr>
            <p:cNvSpPr/>
            <p:nvPr/>
          </p:nvSpPr>
          <p:spPr>
            <a:xfrm>
              <a:off x="3081207" y="2685440"/>
              <a:ext cx="251780" cy="445806"/>
            </a:xfrm>
            <a:custGeom>
              <a:avLst/>
              <a:gdLst>
                <a:gd name="connsiteX0" fmla="*/ 106808 w 113092"/>
                <a:gd name="connsiteY0" fmla="*/ 172151 h 188488"/>
                <a:gd name="connsiteX1" fmla="*/ 106808 w 113092"/>
                <a:gd name="connsiteY1" fmla="*/ 36439 h 188488"/>
                <a:gd name="connsiteX2" fmla="*/ 90472 w 113092"/>
                <a:gd name="connsiteY2" fmla="*/ 18847 h 188488"/>
                <a:gd name="connsiteX3" fmla="*/ 35182 w 113092"/>
                <a:gd name="connsiteY3" fmla="*/ 18847 h 188488"/>
                <a:gd name="connsiteX4" fmla="*/ 18847 w 113092"/>
                <a:gd name="connsiteY4" fmla="*/ 36439 h 188488"/>
                <a:gd name="connsiteX5" fmla="*/ 18847 w 113092"/>
                <a:gd name="connsiteY5" fmla="*/ 172151 h 18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92" h="188488">
                  <a:moveTo>
                    <a:pt x="106808" y="172151"/>
                  </a:moveTo>
                  <a:lnTo>
                    <a:pt x="106808" y="36439"/>
                  </a:lnTo>
                  <a:cubicBezTo>
                    <a:pt x="106808" y="26386"/>
                    <a:pt x="99268" y="18847"/>
                    <a:pt x="90472" y="18847"/>
                  </a:cubicBezTo>
                  <a:lnTo>
                    <a:pt x="35182" y="18847"/>
                  </a:lnTo>
                  <a:cubicBezTo>
                    <a:pt x="26386" y="18847"/>
                    <a:pt x="18847" y="26386"/>
                    <a:pt x="18847" y="36439"/>
                  </a:cubicBezTo>
                  <a:lnTo>
                    <a:pt x="18847" y="172151"/>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Freeform: Shape 126">
              <a:extLst>
                <a:ext uri="{FF2B5EF4-FFF2-40B4-BE49-F238E27FC236}">
                  <a16:creationId xmlns:a16="http://schemas.microsoft.com/office/drawing/2014/main" id="{AAAC4707-6F1F-3F40-8C54-6F4E9E880DA4}"/>
                </a:ext>
              </a:extLst>
            </p:cNvPr>
            <p:cNvSpPr/>
            <p:nvPr/>
          </p:nvSpPr>
          <p:spPr>
            <a:xfrm>
              <a:off x="3904714" y="2171275"/>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Freeform: Shape 127">
              <a:extLst>
                <a:ext uri="{FF2B5EF4-FFF2-40B4-BE49-F238E27FC236}">
                  <a16:creationId xmlns:a16="http://schemas.microsoft.com/office/drawing/2014/main" id="{098991C6-996C-3948-91B3-C444B20949CB}"/>
                </a:ext>
              </a:extLst>
            </p:cNvPr>
            <p:cNvSpPr/>
            <p:nvPr/>
          </p:nvSpPr>
          <p:spPr>
            <a:xfrm>
              <a:off x="3475663" y="2171275"/>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Freeform: Shape 128">
              <a:extLst>
                <a:ext uri="{FF2B5EF4-FFF2-40B4-BE49-F238E27FC236}">
                  <a16:creationId xmlns:a16="http://schemas.microsoft.com/office/drawing/2014/main" id="{80042A25-199F-AA4A-9091-286E1816456B}"/>
                </a:ext>
              </a:extLst>
            </p:cNvPr>
            <p:cNvSpPr/>
            <p:nvPr/>
          </p:nvSpPr>
          <p:spPr>
            <a:xfrm>
              <a:off x="3685821" y="2171275"/>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Freeform: Shape 129">
              <a:extLst>
                <a:ext uri="{FF2B5EF4-FFF2-40B4-BE49-F238E27FC236}">
                  <a16:creationId xmlns:a16="http://schemas.microsoft.com/office/drawing/2014/main" id="{77B1CAB9-BE18-2842-A801-6E1381B6CC85}"/>
                </a:ext>
              </a:extLst>
            </p:cNvPr>
            <p:cNvSpPr/>
            <p:nvPr/>
          </p:nvSpPr>
          <p:spPr>
            <a:xfrm>
              <a:off x="2882581"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Freeform: Shape 130">
              <a:extLst>
                <a:ext uri="{FF2B5EF4-FFF2-40B4-BE49-F238E27FC236}">
                  <a16:creationId xmlns:a16="http://schemas.microsoft.com/office/drawing/2014/main" id="{3E8BC921-5BCA-AE40-9197-BFFF748E595D}"/>
                </a:ext>
              </a:extLst>
            </p:cNvPr>
            <p:cNvSpPr/>
            <p:nvPr/>
          </p:nvSpPr>
          <p:spPr>
            <a:xfrm>
              <a:off x="3081207"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Freeform: Shape 131">
              <a:extLst>
                <a:ext uri="{FF2B5EF4-FFF2-40B4-BE49-F238E27FC236}">
                  <a16:creationId xmlns:a16="http://schemas.microsoft.com/office/drawing/2014/main" id="{39088630-B8F7-B14D-A267-CA64437476AA}"/>
                </a:ext>
              </a:extLst>
            </p:cNvPr>
            <p:cNvSpPr/>
            <p:nvPr/>
          </p:nvSpPr>
          <p:spPr>
            <a:xfrm>
              <a:off x="3277035"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Freeform: Shape 132">
              <a:extLst>
                <a:ext uri="{FF2B5EF4-FFF2-40B4-BE49-F238E27FC236}">
                  <a16:creationId xmlns:a16="http://schemas.microsoft.com/office/drawing/2014/main" id="{090EC3C3-A55F-B946-B5CB-9C10847E6225}"/>
                </a:ext>
              </a:extLst>
            </p:cNvPr>
            <p:cNvSpPr/>
            <p:nvPr/>
          </p:nvSpPr>
          <p:spPr>
            <a:xfrm>
              <a:off x="3441065"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Freeform: Shape 133">
              <a:extLst>
                <a:ext uri="{FF2B5EF4-FFF2-40B4-BE49-F238E27FC236}">
                  <a16:creationId xmlns:a16="http://schemas.microsoft.com/office/drawing/2014/main" id="{43099895-6DF0-1443-B307-BDA2033A207A}"/>
                </a:ext>
              </a:extLst>
            </p:cNvPr>
            <p:cNvSpPr/>
            <p:nvPr/>
          </p:nvSpPr>
          <p:spPr>
            <a:xfrm>
              <a:off x="3685821"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Freeform: Shape 134">
              <a:extLst>
                <a:ext uri="{FF2B5EF4-FFF2-40B4-BE49-F238E27FC236}">
                  <a16:creationId xmlns:a16="http://schemas.microsoft.com/office/drawing/2014/main" id="{3960E076-889E-8341-8FBF-72554E138568}"/>
                </a:ext>
              </a:extLst>
            </p:cNvPr>
            <p:cNvSpPr/>
            <p:nvPr/>
          </p:nvSpPr>
          <p:spPr>
            <a:xfrm>
              <a:off x="3904714" y="2456593"/>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Freeform: Shape 135">
              <a:extLst>
                <a:ext uri="{FF2B5EF4-FFF2-40B4-BE49-F238E27FC236}">
                  <a16:creationId xmlns:a16="http://schemas.microsoft.com/office/drawing/2014/main" id="{9CB9DD7C-0DA8-2544-9F9E-7DAD2BB22DFA}"/>
                </a:ext>
              </a:extLst>
            </p:cNvPr>
            <p:cNvSpPr/>
            <p:nvPr/>
          </p:nvSpPr>
          <p:spPr>
            <a:xfrm>
              <a:off x="3904714" y="188893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Freeform: Shape 136">
              <a:extLst>
                <a:ext uri="{FF2B5EF4-FFF2-40B4-BE49-F238E27FC236}">
                  <a16:creationId xmlns:a16="http://schemas.microsoft.com/office/drawing/2014/main" id="{F213B1C8-F1D0-354C-83C1-5AF3ABC5E25D}"/>
                </a:ext>
              </a:extLst>
            </p:cNvPr>
            <p:cNvSpPr/>
            <p:nvPr/>
          </p:nvSpPr>
          <p:spPr>
            <a:xfrm>
              <a:off x="3475663" y="188893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Freeform: Shape 137">
              <a:extLst>
                <a:ext uri="{FF2B5EF4-FFF2-40B4-BE49-F238E27FC236}">
                  <a16:creationId xmlns:a16="http://schemas.microsoft.com/office/drawing/2014/main" id="{F20739C4-A608-544B-B3D3-DA0F5F611DF2}"/>
                </a:ext>
              </a:extLst>
            </p:cNvPr>
            <p:cNvSpPr/>
            <p:nvPr/>
          </p:nvSpPr>
          <p:spPr>
            <a:xfrm>
              <a:off x="3685821" y="188893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Freeform: Shape 138">
              <a:extLst>
                <a:ext uri="{FF2B5EF4-FFF2-40B4-BE49-F238E27FC236}">
                  <a16:creationId xmlns:a16="http://schemas.microsoft.com/office/drawing/2014/main" id="{065574B8-3B57-1E4E-9011-E4D2F8144506}"/>
                </a:ext>
              </a:extLst>
            </p:cNvPr>
            <p:cNvSpPr/>
            <p:nvPr/>
          </p:nvSpPr>
          <p:spPr>
            <a:xfrm>
              <a:off x="2882581"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Freeform: Shape 139">
              <a:extLst>
                <a:ext uri="{FF2B5EF4-FFF2-40B4-BE49-F238E27FC236}">
                  <a16:creationId xmlns:a16="http://schemas.microsoft.com/office/drawing/2014/main" id="{6C802DE8-A31A-C74E-AF8B-2013154309B4}"/>
                </a:ext>
              </a:extLst>
            </p:cNvPr>
            <p:cNvSpPr/>
            <p:nvPr/>
          </p:nvSpPr>
          <p:spPr>
            <a:xfrm>
              <a:off x="3441065"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Freeform: Shape 140">
              <a:extLst>
                <a:ext uri="{FF2B5EF4-FFF2-40B4-BE49-F238E27FC236}">
                  <a16:creationId xmlns:a16="http://schemas.microsoft.com/office/drawing/2014/main" id="{0A6873CB-4A19-DF48-8E28-C109D45ECAA7}"/>
                </a:ext>
              </a:extLst>
            </p:cNvPr>
            <p:cNvSpPr/>
            <p:nvPr/>
          </p:nvSpPr>
          <p:spPr>
            <a:xfrm>
              <a:off x="3685821"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Freeform: Shape 141">
              <a:extLst>
                <a:ext uri="{FF2B5EF4-FFF2-40B4-BE49-F238E27FC236}">
                  <a16:creationId xmlns:a16="http://schemas.microsoft.com/office/drawing/2014/main" id="{9A7F9774-9203-A942-B891-A50B0EC65A4F}"/>
                </a:ext>
              </a:extLst>
            </p:cNvPr>
            <p:cNvSpPr/>
            <p:nvPr/>
          </p:nvSpPr>
          <p:spPr>
            <a:xfrm>
              <a:off x="3904714" y="2762711"/>
              <a:ext cx="55951" cy="178323"/>
            </a:xfrm>
            <a:custGeom>
              <a:avLst/>
              <a:gdLst>
                <a:gd name="connsiteX0" fmla="*/ 18847 w 25131"/>
                <a:gd name="connsiteY0" fmla="*/ 18847 h 75395"/>
                <a:gd name="connsiteX1" fmla="*/ 18847 w 25131"/>
                <a:gd name="connsiteY1" fmla="*/ 59058 h 75395"/>
              </a:gdLst>
              <a:ahLst/>
              <a:cxnLst>
                <a:cxn ang="0">
                  <a:pos x="connsiteX0" y="connsiteY0"/>
                </a:cxn>
                <a:cxn ang="0">
                  <a:pos x="connsiteX1" y="connsiteY1"/>
                </a:cxn>
              </a:cxnLst>
              <a:rect l="l" t="t" r="r" b="b"/>
              <a:pathLst>
                <a:path w="25131" h="75395">
                  <a:moveTo>
                    <a:pt x="18847" y="18847"/>
                  </a:moveTo>
                  <a:lnTo>
                    <a:pt x="18847" y="59058"/>
                  </a:lnTo>
                </a:path>
              </a:pathLst>
            </a:custGeom>
            <a:grpFill/>
            <a:ln w="19050" cap="rnd">
              <a:solidFill>
                <a:schemeClr val="bg2"/>
              </a:solidFill>
              <a:prstDash val="solid"/>
              <a:round/>
            </a:ln>
          </p:spPr>
          <p:txBody>
            <a:bodyPr rtlCol="0" anchor="ct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6" name="TextBox 35">
            <a:extLst>
              <a:ext uri="{FF2B5EF4-FFF2-40B4-BE49-F238E27FC236}">
                <a16:creationId xmlns:a16="http://schemas.microsoft.com/office/drawing/2014/main" id="{C7BEB633-1DEC-DB41-8050-9741B49FF218}"/>
              </a:ext>
            </a:extLst>
          </p:cNvPr>
          <p:cNvSpPr txBox="1"/>
          <p:nvPr/>
        </p:nvSpPr>
        <p:spPr>
          <a:xfrm>
            <a:off x="291217" y="2351714"/>
            <a:ext cx="1181734" cy="307777"/>
          </a:xfrm>
          <a:prstGeom prst="rect">
            <a:avLst/>
          </a:prstGeom>
          <a:noFill/>
          <a:ln>
            <a:no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credit lender</a:t>
            </a:r>
          </a:p>
        </p:txBody>
      </p:sp>
      <p:cxnSp>
        <p:nvCxnSpPr>
          <p:cNvPr id="9" name="Curved Connector 8">
            <a:extLst>
              <a:ext uri="{FF2B5EF4-FFF2-40B4-BE49-F238E27FC236}">
                <a16:creationId xmlns:a16="http://schemas.microsoft.com/office/drawing/2014/main" id="{F98DF51F-A432-5B4E-A834-CCAA4B2ED03D}"/>
              </a:ext>
            </a:extLst>
          </p:cNvPr>
          <p:cNvCxnSpPr>
            <a:cxnSpLocks/>
            <a:stCxn id="36" idx="2"/>
            <a:endCxn id="86" idx="1"/>
          </p:cNvCxnSpPr>
          <p:nvPr/>
        </p:nvCxnSpPr>
        <p:spPr>
          <a:xfrm rot="16200000" flipH="1">
            <a:off x="277375" y="3264199"/>
            <a:ext cx="1800284" cy="590867"/>
          </a:xfrm>
          <a:prstGeom prst="curvedConnector2">
            <a:avLst/>
          </a:prstGeom>
          <a:ln w="19050">
            <a:solidFill>
              <a:schemeClr val="bg2"/>
            </a:solidFill>
            <a:prstDash val="dash"/>
          </a:ln>
          <a:effectLst/>
        </p:spPr>
        <p:style>
          <a:lnRef idx="2">
            <a:schemeClr val="accent1"/>
          </a:lnRef>
          <a:fillRef idx="0">
            <a:schemeClr val="accent1"/>
          </a:fillRef>
          <a:effectRef idx="1">
            <a:schemeClr val="accent1"/>
          </a:effectRef>
          <a:fontRef idx="minor">
            <a:schemeClr val="tx1"/>
          </a:fontRef>
        </p:style>
      </p:cxnSp>
      <p:sp>
        <p:nvSpPr>
          <p:cNvPr id="35" name="Freeform: Shape 117">
            <a:extLst>
              <a:ext uri="{FF2B5EF4-FFF2-40B4-BE49-F238E27FC236}">
                <a16:creationId xmlns:a16="http://schemas.microsoft.com/office/drawing/2014/main" id="{6E7B27EB-B317-8145-8F82-A499777124D8}"/>
              </a:ext>
            </a:extLst>
          </p:cNvPr>
          <p:cNvSpPr/>
          <p:nvPr/>
        </p:nvSpPr>
        <p:spPr>
          <a:xfrm>
            <a:off x="6100401"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Freeform: Shape 117">
            <a:extLst>
              <a:ext uri="{FF2B5EF4-FFF2-40B4-BE49-F238E27FC236}">
                <a16:creationId xmlns:a16="http://schemas.microsoft.com/office/drawing/2014/main" id="{3B165788-F1A9-3A43-B40D-4BEEA3E86559}"/>
              </a:ext>
            </a:extLst>
          </p:cNvPr>
          <p:cNvSpPr/>
          <p:nvPr/>
        </p:nvSpPr>
        <p:spPr>
          <a:xfrm>
            <a:off x="6332844" y="1480454"/>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Freeform: Shape 117">
            <a:extLst>
              <a:ext uri="{FF2B5EF4-FFF2-40B4-BE49-F238E27FC236}">
                <a16:creationId xmlns:a16="http://schemas.microsoft.com/office/drawing/2014/main" id="{33C96CC9-AF7A-474A-8A6E-B42A07DD9D7C}"/>
              </a:ext>
            </a:extLst>
          </p:cNvPr>
          <p:cNvSpPr/>
          <p:nvPr/>
        </p:nvSpPr>
        <p:spPr>
          <a:xfrm>
            <a:off x="6542534"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Freeform: Shape 117">
            <a:extLst>
              <a:ext uri="{FF2B5EF4-FFF2-40B4-BE49-F238E27FC236}">
                <a16:creationId xmlns:a16="http://schemas.microsoft.com/office/drawing/2014/main" id="{3CDBE021-018B-724F-96E0-8D918813FC4C}"/>
              </a:ext>
            </a:extLst>
          </p:cNvPr>
          <p:cNvSpPr/>
          <p:nvPr/>
        </p:nvSpPr>
        <p:spPr>
          <a:xfrm>
            <a:off x="6774977" y="1480454"/>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Freeform: Shape 117">
            <a:extLst>
              <a:ext uri="{FF2B5EF4-FFF2-40B4-BE49-F238E27FC236}">
                <a16:creationId xmlns:a16="http://schemas.microsoft.com/office/drawing/2014/main" id="{C13D475E-86F1-464D-B75D-2E08E13AA29F}"/>
              </a:ext>
            </a:extLst>
          </p:cNvPr>
          <p:cNvSpPr/>
          <p:nvPr/>
        </p:nvSpPr>
        <p:spPr>
          <a:xfrm>
            <a:off x="7011827"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Freeform: Shape 117">
            <a:extLst>
              <a:ext uri="{FF2B5EF4-FFF2-40B4-BE49-F238E27FC236}">
                <a16:creationId xmlns:a16="http://schemas.microsoft.com/office/drawing/2014/main" id="{A995F3D9-0FDD-674D-B75E-CA478F25D186}"/>
              </a:ext>
            </a:extLst>
          </p:cNvPr>
          <p:cNvSpPr/>
          <p:nvPr/>
        </p:nvSpPr>
        <p:spPr>
          <a:xfrm>
            <a:off x="7244270" y="1480454"/>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Freeform: Shape 117">
            <a:extLst>
              <a:ext uri="{FF2B5EF4-FFF2-40B4-BE49-F238E27FC236}">
                <a16:creationId xmlns:a16="http://schemas.microsoft.com/office/drawing/2014/main" id="{C72AC190-EE79-1E41-B7C0-68518D31A310}"/>
              </a:ext>
            </a:extLst>
          </p:cNvPr>
          <p:cNvSpPr/>
          <p:nvPr/>
        </p:nvSpPr>
        <p:spPr>
          <a:xfrm>
            <a:off x="7453960"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4" name="Freeform: Shape 117">
            <a:extLst>
              <a:ext uri="{FF2B5EF4-FFF2-40B4-BE49-F238E27FC236}">
                <a16:creationId xmlns:a16="http://schemas.microsoft.com/office/drawing/2014/main" id="{B54B0A5E-AE48-5849-9281-709DADFD293C}"/>
              </a:ext>
            </a:extLst>
          </p:cNvPr>
          <p:cNvSpPr/>
          <p:nvPr/>
        </p:nvSpPr>
        <p:spPr>
          <a:xfrm>
            <a:off x="7686403" y="1480454"/>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Freeform: Shape 117">
            <a:extLst>
              <a:ext uri="{FF2B5EF4-FFF2-40B4-BE49-F238E27FC236}">
                <a16:creationId xmlns:a16="http://schemas.microsoft.com/office/drawing/2014/main" id="{471F2B3D-541C-C441-9A1E-C61FB283B482}"/>
              </a:ext>
            </a:extLst>
          </p:cNvPr>
          <p:cNvSpPr/>
          <p:nvPr/>
        </p:nvSpPr>
        <p:spPr>
          <a:xfrm>
            <a:off x="6612422" y="1067213"/>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Freeform: Shape 117">
            <a:extLst>
              <a:ext uri="{FF2B5EF4-FFF2-40B4-BE49-F238E27FC236}">
                <a16:creationId xmlns:a16="http://schemas.microsoft.com/office/drawing/2014/main" id="{BD687BC7-48E7-1F48-A347-D0CB86F44B1E}"/>
              </a:ext>
            </a:extLst>
          </p:cNvPr>
          <p:cNvSpPr/>
          <p:nvPr/>
        </p:nvSpPr>
        <p:spPr>
          <a:xfrm>
            <a:off x="7081715" y="1067213"/>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Freeform: Shape 117">
            <a:extLst>
              <a:ext uri="{FF2B5EF4-FFF2-40B4-BE49-F238E27FC236}">
                <a16:creationId xmlns:a16="http://schemas.microsoft.com/office/drawing/2014/main" id="{10D8662D-65FE-9449-B5AA-B64798CAEA78}"/>
              </a:ext>
            </a:extLst>
          </p:cNvPr>
          <p:cNvSpPr/>
          <p:nvPr/>
        </p:nvSpPr>
        <p:spPr>
          <a:xfrm>
            <a:off x="7523848" y="1067213"/>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Freeform: Shape 117">
            <a:extLst>
              <a:ext uri="{FF2B5EF4-FFF2-40B4-BE49-F238E27FC236}">
                <a16:creationId xmlns:a16="http://schemas.microsoft.com/office/drawing/2014/main" id="{91B3ED95-8141-A144-A35B-9BA05C1CF8A6}"/>
              </a:ext>
            </a:extLst>
          </p:cNvPr>
          <p:cNvSpPr/>
          <p:nvPr/>
        </p:nvSpPr>
        <p:spPr>
          <a:xfrm>
            <a:off x="7906447" y="1893695"/>
            <a:ext cx="325110" cy="337614"/>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TextBox 58">
            <a:extLst>
              <a:ext uri="{FF2B5EF4-FFF2-40B4-BE49-F238E27FC236}">
                <a16:creationId xmlns:a16="http://schemas.microsoft.com/office/drawing/2014/main" id="{B39D05CF-A0D3-534B-9803-BA37C85D73FA}"/>
              </a:ext>
            </a:extLst>
          </p:cNvPr>
          <p:cNvSpPr txBox="1"/>
          <p:nvPr/>
        </p:nvSpPr>
        <p:spPr>
          <a:xfrm>
            <a:off x="6217583" y="2340897"/>
            <a:ext cx="1810111" cy="307777"/>
          </a:xfrm>
          <a:prstGeom prst="rect">
            <a:avLst/>
          </a:prstGeom>
          <a:noFill/>
          <a:ln>
            <a:noFill/>
          </a:ln>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LOAN APPLICANTS</a:t>
            </a:r>
          </a:p>
        </p:txBody>
      </p:sp>
      <p:sp>
        <p:nvSpPr>
          <p:cNvPr id="68" name="TextBox 67">
            <a:extLst>
              <a:ext uri="{FF2B5EF4-FFF2-40B4-BE49-F238E27FC236}">
                <a16:creationId xmlns:a16="http://schemas.microsoft.com/office/drawing/2014/main" id="{E8C5AA48-BC89-9A4B-81A4-606403D60CDC}"/>
              </a:ext>
            </a:extLst>
          </p:cNvPr>
          <p:cNvSpPr txBox="1"/>
          <p:nvPr/>
        </p:nvSpPr>
        <p:spPr>
          <a:xfrm>
            <a:off x="3266703" y="1583044"/>
            <a:ext cx="734496" cy="338554"/>
          </a:xfrm>
          <a:prstGeom prst="rect">
            <a:avLst/>
          </a:prstGeom>
          <a:solidFill>
            <a:schemeClr val="tx1"/>
          </a:solidFill>
          <a:ln>
            <a:noFill/>
          </a:ln>
        </p:spPr>
        <p:txBody>
          <a:bodyPr wrap="non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LOAN</a:t>
            </a:r>
          </a:p>
        </p:txBody>
      </p:sp>
      <p:sp>
        <p:nvSpPr>
          <p:cNvPr id="80" name="Freeform: Shape 117">
            <a:extLst>
              <a:ext uri="{FF2B5EF4-FFF2-40B4-BE49-F238E27FC236}">
                <a16:creationId xmlns:a16="http://schemas.microsoft.com/office/drawing/2014/main" id="{F7EBCA69-37FD-5046-88C7-251C52BB5271}"/>
              </a:ext>
            </a:extLst>
          </p:cNvPr>
          <p:cNvSpPr/>
          <p:nvPr/>
        </p:nvSpPr>
        <p:spPr>
          <a:xfrm>
            <a:off x="1760792" y="3390260"/>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no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9" name="Freeform: Shape 117">
            <a:extLst>
              <a:ext uri="{FF2B5EF4-FFF2-40B4-BE49-F238E27FC236}">
                <a16:creationId xmlns:a16="http://schemas.microsoft.com/office/drawing/2014/main" id="{A0C59C42-F43A-1C4C-970C-0B52B8B1272C}"/>
              </a:ext>
            </a:extLst>
          </p:cNvPr>
          <p:cNvSpPr/>
          <p:nvPr/>
        </p:nvSpPr>
        <p:spPr>
          <a:xfrm>
            <a:off x="1528349" y="3680951"/>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solidFill>
            <a:schemeClr val="tx1"/>
          </a:solid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Freeform: Shape 117">
            <a:extLst>
              <a:ext uri="{FF2B5EF4-FFF2-40B4-BE49-F238E27FC236}">
                <a16:creationId xmlns:a16="http://schemas.microsoft.com/office/drawing/2014/main" id="{4450C38B-C000-8F42-8D6C-C14C709ABA78}"/>
              </a:ext>
            </a:extLst>
          </p:cNvPr>
          <p:cNvSpPr/>
          <p:nvPr/>
        </p:nvSpPr>
        <p:spPr>
          <a:xfrm>
            <a:off x="1970482" y="3680951"/>
            <a:ext cx="440869" cy="457825"/>
          </a:xfrm>
          <a:custGeom>
            <a:avLst/>
            <a:gdLst>
              <a:gd name="connsiteX0" fmla="*/ 316356 w 325110"/>
              <a:gd name="connsiteY0" fmla="*/ 325108 h 337614"/>
              <a:gd name="connsiteX1" fmla="*/ 202566 w 325110"/>
              <a:gd name="connsiteY1" fmla="*/ 181310 h 337614"/>
              <a:gd name="connsiteX2" fmla="*/ 252583 w 325110"/>
              <a:gd name="connsiteY2" fmla="*/ 103783 h 337614"/>
              <a:gd name="connsiteX3" fmla="*/ 167555 w 325110"/>
              <a:gd name="connsiteY3" fmla="*/ 18754 h 337614"/>
              <a:gd name="connsiteX4" fmla="*/ 82526 w 325110"/>
              <a:gd name="connsiteY4" fmla="*/ 103783 h 337614"/>
              <a:gd name="connsiteX5" fmla="*/ 132543 w 325110"/>
              <a:gd name="connsiteY5" fmla="*/ 181310 h 337614"/>
              <a:gd name="connsiteX6" fmla="*/ 18754 w 325110"/>
              <a:gd name="connsiteY6" fmla="*/ 325108 h 33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110" h="337614">
                <a:moveTo>
                  <a:pt x="316356" y="325108"/>
                </a:moveTo>
                <a:cubicBezTo>
                  <a:pt x="316356" y="255084"/>
                  <a:pt x="267589" y="196315"/>
                  <a:pt x="202566" y="181310"/>
                </a:cubicBezTo>
                <a:cubicBezTo>
                  <a:pt x="232577" y="167555"/>
                  <a:pt x="252583" y="138795"/>
                  <a:pt x="252583" y="103783"/>
                </a:cubicBezTo>
                <a:cubicBezTo>
                  <a:pt x="252583" y="57518"/>
                  <a:pt x="215070" y="18754"/>
                  <a:pt x="167555" y="18754"/>
                </a:cubicBezTo>
                <a:cubicBezTo>
                  <a:pt x="120038" y="18754"/>
                  <a:pt x="82526" y="56267"/>
                  <a:pt x="82526" y="103783"/>
                </a:cubicBezTo>
                <a:cubicBezTo>
                  <a:pt x="82526" y="138795"/>
                  <a:pt x="103784" y="167555"/>
                  <a:pt x="132543" y="181310"/>
                </a:cubicBezTo>
                <a:cubicBezTo>
                  <a:pt x="67521" y="196315"/>
                  <a:pt x="18754" y="255084"/>
                  <a:pt x="18754" y="325108"/>
                </a:cubicBezTo>
              </a:path>
            </a:pathLst>
          </a:custGeom>
          <a:solidFill>
            <a:schemeClr val="tx1"/>
          </a:solidFill>
          <a:ln w="19048" cap="rnd">
            <a:solidFill>
              <a:schemeClr val="bg2"/>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6" name="TextBox 85">
            <a:extLst>
              <a:ext uri="{FF2B5EF4-FFF2-40B4-BE49-F238E27FC236}">
                <a16:creationId xmlns:a16="http://schemas.microsoft.com/office/drawing/2014/main" id="{E25AE8F6-D806-F044-A85A-7BA1A0549FCF}"/>
              </a:ext>
            </a:extLst>
          </p:cNvPr>
          <p:cNvSpPr txBox="1"/>
          <p:nvPr/>
        </p:nvSpPr>
        <p:spPr>
          <a:xfrm>
            <a:off x="1472951" y="4198165"/>
            <a:ext cx="1202572" cy="523220"/>
          </a:xfrm>
          <a:prstGeom prst="rect">
            <a:avLst/>
          </a:prstGeom>
          <a:noFill/>
          <a:ln>
            <a:noFill/>
          </a:ln>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data science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team</a:t>
            </a:r>
          </a:p>
        </p:txBody>
      </p:sp>
      <p:sp>
        <p:nvSpPr>
          <p:cNvPr id="96" name="Cube 95">
            <a:extLst>
              <a:ext uri="{FF2B5EF4-FFF2-40B4-BE49-F238E27FC236}">
                <a16:creationId xmlns:a16="http://schemas.microsoft.com/office/drawing/2014/main" id="{11167DDD-F9DE-7A4A-9DDB-A0DB535444E9}"/>
              </a:ext>
            </a:extLst>
          </p:cNvPr>
          <p:cNvSpPr/>
          <p:nvPr/>
        </p:nvSpPr>
        <p:spPr>
          <a:xfrm>
            <a:off x="3931511" y="3390260"/>
            <a:ext cx="1024669" cy="1024669"/>
          </a:xfrm>
          <a:prstGeom prst="cube">
            <a:avLst>
              <a:gd name="adj" fmla="val 20400"/>
            </a:avLst>
          </a:prstGeom>
          <a:noFill/>
          <a:ln w="19050">
            <a:solidFill>
              <a:schemeClr val="accent2">
                <a:lumMod val="40000"/>
                <a:lumOff val="6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003BC9"/>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7" name="TextBox 96">
            <a:extLst>
              <a:ext uri="{FF2B5EF4-FFF2-40B4-BE49-F238E27FC236}">
                <a16:creationId xmlns:a16="http://schemas.microsoft.com/office/drawing/2014/main" id="{9CB5F03C-A610-0D43-9C34-47654752A322}"/>
              </a:ext>
            </a:extLst>
          </p:cNvPr>
          <p:cNvSpPr txBox="1"/>
          <p:nvPr/>
        </p:nvSpPr>
        <p:spPr>
          <a:xfrm>
            <a:off x="3952136" y="3712524"/>
            <a:ext cx="751343" cy="584775"/>
          </a:xfrm>
          <a:prstGeom prst="rect">
            <a:avLst/>
          </a:prstGeom>
          <a:noFill/>
          <a:ln>
            <a:noFill/>
          </a:ln>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64FF">
                    <a:lumMod val="40000"/>
                    <a:lumOff val="6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risk model</a:t>
            </a:r>
          </a:p>
        </p:txBody>
      </p:sp>
      <p:sp>
        <p:nvSpPr>
          <p:cNvPr id="54" name="Down Arrow 53">
            <a:extLst>
              <a:ext uri="{FF2B5EF4-FFF2-40B4-BE49-F238E27FC236}">
                <a16:creationId xmlns:a16="http://schemas.microsoft.com/office/drawing/2014/main" id="{CD1B7858-A5CD-EF49-BA97-42BBAC251E0E}"/>
              </a:ext>
            </a:extLst>
          </p:cNvPr>
          <p:cNvSpPr/>
          <p:nvPr/>
        </p:nvSpPr>
        <p:spPr>
          <a:xfrm>
            <a:off x="6591846" y="2746531"/>
            <a:ext cx="1024669" cy="312107"/>
          </a:xfrm>
          <a:prstGeom prst="downArrow">
            <a:avLst/>
          </a:prstGeom>
          <a:solidFill>
            <a:schemeClr val="bg2">
              <a:lumMod val="95000"/>
            </a:schemeClr>
          </a:solidFill>
          <a:ln w="19050">
            <a:solidFill>
              <a:schemeClr val="tx1"/>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Up Arrow 55">
            <a:extLst>
              <a:ext uri="{FF2B5EF4-FFF2-40B4-BE49-F238E27FC236}">
                <a16:creationId xmlns:a16="http://schemas.microsoft.com/office/drawing/2014/main" id="{030D4346-169E-7045-BC02-F701D7031430}"/>
              </a:ext>
            </a:extLst>
          </p:cNvPr>
          <p:cNvSpPr/>
          <p:nvPr/>
        </p:nvSpPr>
        <p:spPr>
          <a:xfrm rot="16200000">
            <a:off x="5454427" y="3574764"/>
            <a:ext cx="377072" cy="813043"/>
          </a:xfrm>
          <a:prstGeom prst="upArrow">
            <a:avLst/>
          </a:prstGeom>
          <a:noFill/>
          <a:ln w="19050">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Can 60">
            <a:extLst>
              <a:ext uri="{FF2B5EF4-FFF2-40B4-BE49-F238E27FC236}">
                <a16:creationId xmlns:a16="http://schemas.microsoft.com/office/drawing/2014/main" id="{77278D8B-66E0-684F-8D0B-9434F214DE93}"/>
              </a:ext>
            </a:extLst>
          </p:cNvPr>
          <p:cNvSpPr/>
          <p:nvPr/>
        </p:nvSpPr>
        <p:spPr>
          <a:xfrm>
            <a:off x="6371673" y="3253831"/>
            <a:ext cx="1489759" cy="654237"/>
          </a:xfrm>
          <a:prstGeom prst="can">
            <a:avLst>
              <a:gd name="adj" fmla="val 17245"/>
            </a:avLst>
          </a:prstGeom>
          <a:noFill/>
          <a:ln w="19050">
            <a:solidFill>
              <a:schemeClr val="bg2"/>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lender’s data</a:t>
            </a:r>
          </a:p>
        </p:txBody>
      </p:sp>
      <p:sp>
        <p:nvSpPr>
          <p:cNvPr id="62" name="Can 61">
            <a:extLst>
              <a:ext uri="{FF2B5EF4-FFF2-40B4-BE49-F238E27FC236}">
                <a16:creationId xmlns:a16="http://schemas.microsoft.com/office/drawing/2014/main" id="{99D42DF4-19ED-A74B-9835-206E47573E6F}"/>
              </a:ext>
            </a:extLst>
          </p:cNvPr>
          <p:cNvSpPr/>
          <p:nvPr/>
        </p:nvSpPr>
        <p:spPr>
          <a:xfrm>
            <a:off x="6371673" y="3974135"/>
            <a:ext cx="1489759" cy="654237"/>
          </a:xfrm>
          <a:prstGeom prst="can">
            <a:avLst>
              <a:gd name="adj" fmla="val 17245"/>
            </a:avLst>
          </a:prstGeom>
          <a:noFill/>
          <a:ln w="19050">
            <a:solidFill>
              <a:schemeClr val="bg2"/>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3</a:t>
            </a:r>
            <a:r>
              <a:rPr kumimoji="0" lang="en-US" sz="1400" b="0" i="0" u="none" strike="noStrike" kern="1200" cap="none" spc="0" normalizeH="0" baseline="3000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rd</a:t>
            </a: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 party data</a:t>
            </a:r>
          </a:p>
        </p:txBody>
      </p:sp>
      <p:sp>
        <p:nvSpPr>
          <p:cNvPr id="63" name="Up Arrow 62">
            <a:extLst>
              <a:ext uri="{FF2B5EF4-FFF2-40B4-BE49-F238E27FC236}">
                <a16:creationId xmlns:a16="http://schemas.microsoft.com/office/drawing/2014/main" id="{5F583597-CA58-474E-83EB-C4AAF97B7131}"/>
              </a:ext>
            </a:extLst>
          </p:cNvPr>
          <p:cNvSpPr/>
          <p:nvPr/>
        </p:nvSpPr>
        <p:spPr>
          <a:xfrm rot="5400000">
            <a:off x="3036619" y="3567613"/>
            <a:ext cx="377072" cy="813043"/>
          </a:xfrm>
          <a:prstGeom prst="upArrow">
            <a:avLst/>
          </a:prstGeom>
          <a:noFill/>
          <a:ln w="19050">
            <a:solidFill>
              <a:schemeClr val="bg2"/>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4" name="TextBox 63">
            <a:extLst>
              <a:ext uri="{FF2B5EF4-FFF2-40B4-BE49-F238E27FC236}">
                <a16:creationId xmlns:a16="http://schemas.microsoft.com/office/drawing/2014/main" id="{00E31627-0139-034B-88B1-21DC23103D1A}"/>
              </a:ext>
            </a:extLst>
          </p:cNvPr>
          <p:cNvSpPr txBox="1"/>
          <p:nvPr/>
        </p:nvSpPr>
        <p:spPr>
          <a:xfrm>
            <a:off x="108464" y="164436"/>
            <a:ext cx="5190523" cy="36933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You’re confronted with this business scenario</a:t>
            </a:r>
          </a:p>
        </p:txBody>
      </p:sp>
      <p:sp>
        <p:nvSpPr>
          <p:cNvPr id="65" name="TextBox 64">
            <a:extLst>
              <a:ext uri="{FF2B5EF4-FFF2-40B4-BE49-F238E27FC236}">
                <a16:creationId xmlns:a16="http://schemas.microsoft.com/office/drawing/2014/main" id="{4D877008-6B0A-D64C-9371-339A508B3C4F}"/>
              </a:ext>
            </a:extLst>
          </p:cNvPr>
          <p:cNvSpPr txBox="1"/>
          <p:nvPr/>
        </p:nvSpPr>
        <p:spPr>
          <a:xfrm>
            <a:off x="117339" y="509604"/>
            <a:ext cx="8114218" cy="33855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Deliver low cost financial services with transparent credit risk modeling</a:t>
            </a:r>
          </a:p>
        </p:txBody>
      </p:sp>
    </p:spTree>
    <p:extLst>
      <p:ext uri="{BB962C8B-B14F-4D97-AF65-F5344CB8AC3E}">
        <p14:creationId xmlns:p14="http://schemas.microsoft.com/office/powerpoint/2010/main" val="3540301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an 50">
            <a:extLst>
              <a:ext uri="{FF2B5EF4-FFF2-40B4-BE49-F238E27FC236}">
                <a16:creationId xmlns:a16="http://schemas.microsoft.com/office/drawing/2014/main" id="{8E72B459-C198-CB4C-A03E-64033C506285}"/>
              </a:ext>
            </a:extLst>
          </p:cNvPr>
          <p:cNvSpPr/>
          <p:nvPr/>
        </p:nvSpPr>
        <p:spPr>
          <a:xfrm>
            <a:off x="5770730" y="3418839"/>
            <a:ext cx="1034935" cy="748179"/>
          </a:xfrm>
          <a:prstGeom prst="can">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4FF">
                    <a:lumMod val="75000"/>
                  </a:srgbClr>
                </a:solidFill>
                <a:effectLst/>
                <a:uLnTx/>
                <a:uFillTx/>
                <a:latin typeface="Helvetica Neue Thin" panose="020B0403020202020204" pitchFamily="34" charset="0"/>
                <a:ea typeface="Helvetica Neue Thin" panose="020B0403020202020204" pitchFamily="34" charset="0"/>
                <a:cs typeface="+mn-cs"/>
              </a:rPr>
              <a:t>Derived Statistics</a:t>
            </a:r>
          </a:p>
        </p:txBody>
      </p:sp>
      <p:sp>
        <p:nvSpPr>
          <p:cNvPr id="23" name="Can 22">
            <a:extLst>
              <a:ext uri="{FF2B5EF4-FFF2-40B4-BE49-F238E27FC236}">
                <a16:creationId xmlns:a16="http://schemas.microsoft.com/office/drawing/2014/main" id="{65CE7996-9E80-F24B-B36E-D4C155AF35D8}"/>
              </a:ext>
            </a:extLst>
          </p:cNvPr>
          <p:cNvSpPr/>
          <p:nvPr/>
        </p:nvSpPr>
        <p:spPr>
          <a:xfrm>
            <a:off x="5770172" y="2840444"/>
            <a:ext cx="1036349" cy="657970"/>
          </a:xfrm>
          <a:prstGeom prst="can">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4FF">
                    <a:lumMod val="75000"/>
                  </a:srgbClr>
                </a:solidFill>
                <a:effectLst/>
                <a:uLnTx/>
                <a:uFillTx/>
                <a:latin typeface="Helvetica Neue Thin" panose="020B0403020202020204" pitchFamily="34" charset="0"/>
                <a:ea typeface="Helvetica Neue Thin" panose="020B0403020202020204" pitchFamily="34" charset="0"/>
                <a:cs typeface="+mn-cs"/>
              </a:rPr>
              <a:t>Feedback</a:t>
            </a:r>
          </a:p>
        </p:txBody>
      </p:sp>
      <p:sp>
        <p:nvSpPr>
          <p:cNvPr id="38" name="Rounded Rectangle 37">
            <a:extLst>
              <a:ext uri="{FF2B5EF4-FFF2-40B4-BE49-F238E27FC236}">
                <a16:creationId xmlns:a16="http://schemas.microsoft.com/office/drawing/2014/main" id="{C73D7100-8AAE-854D-A78C-DFB7B968AD24}"/>
              </a:ext>
            </a:extLst>
          </p:cNvPr>
          <p:cNvSpPr/>
          <p:nvPr/>
        </p:nvSpPr>
        <p:spPr>
          <a:xfrm>
            <a:off x="331602" y="1289897"/>
            <a:ext cx="1008451" cy="685800"/>
          </a:xfrm>
          <a:prstGeom prst="round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Application</a:t>
            </a: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 name="Can 4">
            <a:extLst>
              <a:ext uri="{FF2B5EF4-FFF2-40B4-BE49-F238E27FC236}">
                <a16:creationId xmlns:a16="http://schemas.microsoft.com/office/drawing/2014/main" id="{8E72B459-C198-CB4C-A03E-64033C506285}"/>
              </a:ext>
            </a:extLst>
          </p:cNvPr>
          <p:cNvSpPr/>
          <p:nvPr/>
        </p:nvSpPr>
        <p:spPr>
          <a:xfrm>
            <a:off x="5770730" y="2171070"/>
            <a:ext cx="1034935" cy="748179"/>
          </a:xfrm>
          <a:prstGeom prst="can">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64FF">
                    <a:lumMod val="75000"/>
                  </a:srgbClr>
                </a:solidFill>
                <a:effectLst/>
                <a:uLnTx/>
                <a:uFillTx/>
                <a:latin typeface="Helvetica Neue Thin" panose="020B0403020202020204" pitchFamily="34" charset="0"/>
                <a:ea typeface="Helvetica Neue Thin" panose="020B0403020202020204" pitchFamily="34" charset="0"/>
                <a:cs typeface="+mn-cs"/>
              </a:rPr>
              <a:t>Payload</a:t>
            </a:r>
          </a:p>
        </p:txBody>
      </p:sp>
      <p:sp>
        <p:nvSpPr>
          <p:cNvPr id="66" name="Title 1">
            <a:extLst>
              <a:ext uri="{FF2B5EF4-FFF2-40B4-BE49-F238E27FC236}">
                <a16:creationId xmlns:a16="http://schemas.microsoft.com/office/drawing/2014/main" id="{B92D4430-867E-CF4B-B4FB-C639FE048578}"/>
              </a:ext>
            </a:extLst>
          </p:cNvPr>
          <p:cNvSpPr txBox="1">
            <a:spLocks/>
          </p:cNvSpPr>
          <p:nvPr/>
        </p:nvSpPr>
        <p:spPr>
          <a:xfrm>
            <a:off x="228600" y="185219"/>
            <a:ext cx="3454159" cy="550628"/>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Architecture overview</a:t>
            </a:r>
          </a:p>
        </p:txBody>
      </p:sp>
      <p:sp>
        <p:nvSpPr>
          <p:cNvPr id="68" name="Rounded Rectangle 67">
            <a:extLst>
              <a:ext uri="{FF2B5EF4-FFF2-40B4-BE49-F238E27FC236}">
                <a16:creationId xmlns:a16="http://schemas.microsoft.com/office/drawing/2014/main" id="{C0ABC472-61E7-ED49-B126-7D996AD38F86}"/>
              </a:ext>
            </a:extLst>
          </p:cNvPr>
          <p:cNvSpPr/>
          <p:nvPr/>
        </p:nvSpPr>
        <p:spPr>
          <a:xfrm>
            <a:off x="3172840" y="1291683"/>
            <a:ext cx="1971125" cy="685799"/>
          </a:xfrm>
          <a:prstGeom prst="round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model deploy service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Thin" panose="020B0403020202020204" pitchFamily="34" charset="0"/>
                <a:ea typeface="Helvetica Neue Thin" panose="020B0403020202020204" pitchFamily="34" charset="0"/>
                <a:cs typeface="+mn-cs"/>
              </a:rPr>
              <a:t>Watson </a:t>
            </a:r>
            <a:r>
              <a:rPr lang="en-US" sz="1400" dirty="0">
                <a:solidFill>
                  <a:srgbClr val="FFFFFF"/>
                </a:solidFill>
                <a:latin typeface="Helvetica Neue Thin" panose="020B0403020202020204" pitchFamily="34" charset="0"/>
                <a:ea typeface="Helvetica Neue Thin" panose="020B0403020202020204" pitchFamily="34" charset="0"/>
              </a:rPr>
              <a:t>M</a:t>
            </a:r>
            <a:r>
              <a:rPr kumimoji="0" lang="en-US" sz="1400" b="0" i="0" u="none" strike="noStrike" kern="1200" cap="none" spc="0" normalizeH="0" baseline="0" noProof="0" dirty="0" err="1">
                <a:ln>
                  <a:noFill/>
                </a:ln>
                <a:solidFill>
                  <a:srgbClr val="FFFFFF"/>
                </a:solidFill>
                <a:effectLst/>
                <a:uLnTx/>
                <a:uFillTx/>
                <a:latin typeface="Helvetica Neue Thin" panose="020B0403020202020204" pitchFamily="34" charset="0"/>
                <a:ea typeface="Helvetica Neue Thin" panose="020B0403020202020204" pitchFamily="34" charset="0"/>
                <a:cs typeface="+mn-cs"/>
              </a:rPr>
              <a:t>achine</a:t>
            </a:r>
            <a:r>
              <a:rPr kumimoji="0" lang="en-US" sz="1400" b="0" i="0" u="none" strike="noStrike" kern="1200" cap="none" spc="0" normalizeH="0" baseline="0" noProof="0" dirty="0">
                <a:ln>
                  <a:noFill/>
                </a:ln>
                <a:solidFill>
                  <a:srgbClr val="FFFFFF"/>
                </a:solidFill>
                <a:effectLst/>
                <a:uLnTx/>
                <a:uFillTx/>
                <a:latin typeface="Helvetica Neue Thin" panose="020B0403020202020204" pitchFamily="34" charset="0"/>
                <a:ea typeface="Helvetica Neue Thin" panose="020B0403020202020204" pitchFamily="34" charset="0"/>
                <a:cs typeface="+mn-cs"/>
              </a:rPr>
              <a:t> Learning</a:t>
            </a:r>
          </a:p>
        </p:txBody>
      </p:sp>
      <p:sp>
        <p:nvSpPr>
          <p:cNvPr id="67" name="Rounded Rectangle 66">
            <a:extLst>
              <a:ext uri="{FF2B5EF4-FFF2-40B4-BE49-F238E27FC236}">
                <a16:creationId xmlns:a16="http://schemas.microsoft.com/office/drawing/2014/main" id="{14C5BBE0-8F81-E14C-90A9-2FB32867EC93}"/>
              </a:ext>
            </a:extLst>
          </p:cNvPr>
          <p:cNvSpPr/>
          <p:nvPr/>
        </p:nvSpPr>
        <p:spPr>
          <a:xfrm>
            <a:off x="3159293" y="2545210"/>
            <a:ext cx="1971125" cy="685799"/>
          </a:xfrm>
          <a:prstGeom prst="roundRect">
            <a:avLst/>
          </a:prstGeom>
          <a:solidFill>
            <a:schemeClr val="tx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BC9">
                    <a:lumMod val="60000"/>
                    <a:lumOff val="4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Watson OpenScale</a:t>
            </a:r>
            <a:endParaRPr kumimoji="0" lang="en-US" sz="1400" b="0" i="0" u="none" strike="noStrike" kern="1200" cap="none" spc="0" normalizeH="0" baseline="0" noProof="0" dirty="0">
              <a:ln>
                <a:noFill/>
              </a:ln>
              <a:solidFill>
                <a:srgbClr val="003BC9">
                  <a:lumMod val="60000"/>
                  <a:lumOff val="40000"/>
                </a:srgbClr>
              </a:solidFill>
              <a:effectLst/>
              <a:uLnTx/>
              <a:uFillTx/>
              <a:latin typeface="Helvetica Neue Thin" panose="020B0403020202020204" pitchFamily="34" charset="0"/>
              <a:ea typeface="Helvetica Neue Thin" panose="020B0403020202020204" pitchFamily="34" charset="0"/>
              <a:cs typeface="+mn-cs"/>
            </a:endParaRPr>
          </a:p>
        </p:txBody>
      </p:sp>
      <p:cxnSp>
        <p:nvCxnSpPr>
          <p:cNvPr id="7" name="Elbow Connector 6">
            <a:extLst>
              <a:ext uri="{FF2B5EF4-FFF2-40B4-BE49-F238E27FC236}">
                <a16:creationId xmlns:a16="http://schemas.microsoft.com/office/drawing/2014/main" id="{23EC16E5-F0BA-3646-8F65-E24AA5664D86}"/>
              </a:ext>
            </a:extLst>
          </p:cNvPr>
          <p:cNvCxnSpPr>
            <a:cxnSpLocks/>
          </p:cNvCxnSpPr>
          <p:nvPr/>
        </p:nvCxnSpPr>
        <p:spPr>
          <a:xfrm>
            <a:off x="2721812" y="1632797"/>
            <a:ext cx="401801" cy="1786"/>
          </a:xfrm>
          <a:prstGeom prst="bentConnector3">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7CA29932-8935-BB41-83F2-E8DFA0867072}"/>
              </a:ext>
            </a:extLst>
          </p:cNvPr>
          <p:cNvCxnSpPr>
            <a:cxnSpLocks/>
          </p:cNvCxnSpPr>
          <p:nvPr/>
        </p:nvCxnSpPr>
        <p:spPr>
          <a:xfrm rot="5400000">
            <a:off x="3945126" y="2269005"/>
            <a:ext cx="407967" cy="1873"/>
          </a:xfrm>
          <a:prstGeom prst="bentConnector3">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8" name="Elbow Connector 77">
            <a:extLst>
              <a:ext uri="{FF2B5EF4-FFF2-40B4-BE49-F238E27FC236}">
                <a16:creationId xmlns:a16="http://schemas.microsoft.com/office/drawing/2014/main" id="{D6BF75B3-6EFC-1B46-9FEB-0CB84D404387}"/>
              </a:ext>
            </a:extLst>
          </p:cNvPr>
          <p:cNvCxnSpPr>
            <a:cxnSpLocks/>
          </p:cNvCxnSpPr>
          <p:nvPr/>
        </p:nvCxnSpPr>
        <p:spPr>
          <a:xfrm>
            <a:off x="5227945" y="2885864"/>
            <a:ext cx="401801" cy="1786"/>
          </a:xfrm>
          <a:prstGeom prst="bentConnector3">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6802CBF0-D8B4-DD49-B9BD-EF158959F1B9}"/>
              </a:ext>
            </a:extLst>
          </p:cNvPr>
          <p:cNvSpPr txBox="1"/>
          <p:nvPr/>
        </p:nvSpPr>
        <p:spPr>
          <a:xfrm>
            <a:off x="5417789" y="1644784"/>
            <a:ext cx="1740816" cy="52322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64FF">
                    <a:lumMod val="60000"/>
                    <a:lumOff val="40000"/>
                  </a:srgbClr>
                </a:solidFill>
                <a:effectLst/>
                <a:uLnTx/>
                <a:uFillTx/>
                <a:latin typeface="Calibri"/>
                <a:ea typeface="+mn-ea"/>
                <a:cs typeface="+mn-cs"/>
              </a:rPr>
              <a:t>data mart in </a:t>
            </a:r>
            <a:r>
              <a:rPr kumimoji="0" lang="en-US" sz="1400" b="1" i="0" u="none" strike="noStrike" kern="1200" cap="none" spc="0" normalizeH="0" baseline="0" noProof="0" dirty="0" err="1">
                <a:ln>
                  <a:noFill/>
                </a:ln>
                <a:solidFill>
                  <a:srgbClr val="0064FF">
                    <a:lumMod val="60000"/>
                    <a:lumOff val="40000"/>
                  </a:srgbClr>
                </a:solidFill>
                <a:effectLst/>
                <a:uLnTx/>
                <a:uFillTx/>
                <a:latin typeface="Calibri"/>
                <a:ea typeface="+mn-ea"/>
                <a:cs typeface="+mn-cs"/>
              </a:rPr>
              <a:t>postgres</a:t>
            </a:r>
            <a:endParaRPr kumimoji="0" lang="en-US" sz="1400" b="1" i="0" u="none" strike="noStrike" kern="1200" cap="none" spc="0" normalizeH="0" baseline="0" noProof="0" dirty="0">
              <a:ln>
                <a:noFill/>
              </a:ln>
              <a:solidFill>
                <a:srgbClr val="0064FF">
                  <a:lumMod val="60000"/>
                  <a:lumOff val="40000"/>
                </a:srgbClr>
              </a:solidFill>
              <a:effectLst/>
              <a:uLnTx/>
              <a:uFillTx/>
              <a:latin typeface="Calibri"/>
              <a:ea typeface="+mn-ea"/>
              <a:cs typeface="+mn-cs"/>
            </a:endParaRPr>
          </a:p>
        </p:txBody>
      </p:sp>
      <p:sp>
        <p:nvSpPr>
          <p:cNvPr id="85" name="TextBox 84">
            <a:extLst>
              <a:ext uri="{FF2B5EF4-FFF2-40B4-BE49-F238E27FC236}">
                <a16:creationId xmlns:a16="http://schemas.microsoft.com/office/drawing/2014/main" id="{AB86C7CA-A0F6-D344-9922-52E6EFF769BF}"/>
              </a:ext>
            </a:extLst>
          </p:cNvPr>
          <p:cNvSpPr txBox="1"/>
          <p:nvPr/>
        </p:nvSpPr>
        <p:spPr>
          <a:xfrm>
            <a:off x="7320732" y="3269177"/>
            <a:ext cx="1207382" cy="120032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cs typeface="+mn-cs"/>
              </a:rPr>
              <a:t>accuracy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cs typeface="+mn-cs"/>
              </a:rPr>
              <a:t>bias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cs typeface="+mn-cs"/>
              </a:rPr>
              <a:t>prediction rate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Helvetica Neue Light" panose="02000403000000020004" pitchFamily="2" charset="0"/>
                <a:ea typeface="Helvetica Neue Light" panose="02000403000000020004" pitchFamily="2" charset="0"/>
              </a:rPr>
              <a:t>explanation</a:t>
            </a:r>
            <a:endParaRPr kumimoji="0" lang="en-US" sz="1200" b="0" i="0" u="none" strike="noStrike" kern="120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cs typeface="+mn-cs"/>
              </a:rPr>
              <a:t>custom metrics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etica Neue Light" panose="02000403000000020004" pitchFamily="2" charset="0"/>
                <a:ea typeface="Helvetica Neue Light" panose="02000403000000020004" pitchFamily="2" charset="0"/>
                <a:cs typeface="+mn-cs"/>
              </a:rPr>
              <a:t>…</a:t>
            </a:r>
          </a:p>
        </p:txBody>
      </p:sp>
      <p:sp>
        <p:nvSpPr>
          <p:cNvPr id="86" name="Right Brace 85">
            <a:extLst>
              <a:ext uri="{FF2B5EF4-FFF2-40B4-BE49-F238E27FC236}">
                <a16:creationId xmlns:a16="http://schemas.microsoft.com/office/drawing/2014/main" id="{F0D489C2-6595-EC40-9F3B-9BE8D8DA7C3C}"/>
              </a:ext>
            </a:extLst>
          </p:cNvPr>
          <p:cNvSpPr/>
          <p:nvPr/>
        </p:nvSpPr>
        <p:spPr>
          <a:xfrm flipH="1">
            <a:off x="6897034" y="3389660"/>
            <a:ext cx="392854" cy="849006"/>
          </a:xfrm>
          <a:prstGeom prst="rightBrace">
            <a:avLst/>
          </a:prstGeom>
          <a:ln w="12700">
            <a:solidFill>
              <a:schemeClr val="bg2"/>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Arial"/>
              <a:ea typeface="+mn-ea"/>
              <a:cs typeface="+mn-cs"/>
            </a:endParaRPr>
          </a:p>
        </p:txBody>
      </p:sp>
      <p:sp>
        <p:nvSpPr>
          <p:cNvPr id="87" name="Circular Arrow 86">
            <a:extLst>
              <a:ext uri="{FF2B5EF4-FFF2-40B4-BE49-F238E27FC236}">
                <a16:creationId xmlns:a16="http://schemas.microsoft.com/office/drawing/2014/main" id="{346B7518-A0C1-EC4F-A9EC-F132DCD57757}"/>
              </a:ext>
            </a:extLst>
          </p:cNvPr>
          <p:cNvSpPr/>
          <p:nvPr/>
        </p:nvSpPr>
        <p:spPr>
          <a:xfrm rot="17100000" flipH="1">
            <a:off x="3903004" y="3155395"/>
            <a:ext cx="468358" cy="468529"/>
          </a:xfrm>
          <a:prstGeom prst="circularArrow">
            <a:avLst>
              <a:gd name="adj1" fmla="val 9836"/>
              <a:gd name="adj2" fmla="val 1204189"/>
              <a:gd name="adj3" fmla="val 20857364"/>
              <a:gd name="adj4" fmla="val 2526153"/>
              <a:gd name="adj5" fmla="val 21238"/>
            </a:avLst>
          </a:prstGeom>
          <a:solidFill>
            <a:schemeClr val="tx1"/>
          </a:solidFill>
          <a:ln w="190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Rounded Rectangle 87">
            <a:extLst>
              <a:ext uri="{FF2B5EF4-FFF2-40B4-BE49-F238E27FC236}">
                <a16:creationId xmlns:a16="http://schemas.microsoft.com/office/drawing/2014/main" id="{D9171BF2-7378-9D4D-B7A0-2E1D87EDA7EF}"/>
              </a:ext>
            </a:extLst>
          </p:cNvPr>
          <p:cNvSpPr/>
          <p:nvPr/>
        </p:nvSpPr>
        <p:spPr>
          <a:xfrm>
            <a:off x="3667294" y="3703452"/>
            <a:ext cx="977890" cy="340230"/>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3BC9">
                    <a:lumMod val="60000"/>
                    <a:lumOff val="40000"/>
                  </a:srgbClr>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MONITOR</a:t>
            </a:r>
          </a:p>
        </p:txBody>
      </p:sp>
      <p:cxnSp>
        <p:nvCxnSpPr>
          <p:cNvPr id="91" name="Elbow Connector 90">
            <a:extLst>
              <a:ext uri="{FF2B5EF4-FFF2-40B4-BE49-F238E27FC236}">
                <a16:creationId xmlns:a16="http://schemas.microsoft.com/office/drawing/2014/main" id="{EBD6EF56-CDE6-E445-9DEE-A23ACEDEFAD4}"/>
              </a:ext>
            </a:extLst>
          </p:cNvPr>
          <p:cNvCxnSpPr>
            <a:cxnSpLocks/>
          </p:cNvCxnSpPr>
          <p:nvPr/>
        </p:nvCxnSpPr>
        <p:spPr>
          <a:xfrm>
            <a:off x="1455199" y="1632797"/>
            <a:ext cx="401801" cy="1786"/>
          </a:xfrm>
          <a:prstGeom prst="bentConnector3">
            <a:avLst/>
          </a:prstGeom>
          <a:ln w="25400">
            <a:solidFill>
              <a:schemeClr val="bg2"/>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Folded Corner 91">
            <a:extLst>
              <a:ext uri="{FF2B5EF4-FFF2-40B4-BE49-F238E27FC236}">
                <a16:creationId xmlns:a16="http://schemas.microsoft.com/office/drawing/2014/main" id="{0E673E09-AF9B-FB4B-8F17-9E39962FEE68}"/>
              </a:ext>
            </a:extLst>
          </p:cNvPr>
          <p:cNvSpPr/>
          <p:nvPr/>
        </p:nvSpPr>
        <p:spPr>
          <a:xfrm>
            <a:off x="2050429" y="1387306"/>
            <a:ext cx="397403" cy="467580"/>
          </a:xfrm>
          <a:prstGeom prst="foldedCorner">
            <a:avLst>
              <a:gd name="adj" fmla="val 49020"/>
            </a:avLst>
          </a:prstGeom>
          <a:solidFill>
            <a:schemeClr val="bg2">
              <a:lumMod val="95000"/>
            </a:schemeClr>
          </a:solidFill>
          <a:ln>
            <a:solidFill>
              <a:schemeClr val="tx2">
                <a:lumMod val="50000"/>
              </a:schemeClr>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TextBox 92">
            <a:extLst>
              <a:ext uri="{FF2B5EF4-FFF2-40B4-BE49-F238E27FC236}">
                <a16:creationId xmlns:a16="http://schemas.microsoft.com/office/drawing/2014/main" id="{47C4AB63-65D2-0944-BFD7-83D5BC317C60}"/>
              </a:ext>
            </a:extLst>
          </p:cNvPr>
          <p:cNvSpPr txBox="1"/>
          <p:nvPr/>
        </p:nvSpPr>
        <p:spPr>
          <a:xfrm>
            <a:off x="1516169" y="1909460"/>
            <a:ext cx="1465921" cy="52322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Thin" panose="020B0403020202020204" pitchFamily="34" charset="0"/>
                <a:ea typeface="Helvetica Neue Thin" panose="020B0403020202020204" pitchFamily="34" charset="0"/>
                <a:cs typeface="Helvetica Neue" panose="02000503000000020004" pitchFamily="2" charset="0"/>
              </a:rPr>
              <a:t>PREDICTION PAYLOAD</a:t>
            </a:r>
          </a:p>
        </p:txBody>
      </p:sp>
    </p:spTree>
    <p:extLst>
      <p:ext uri="{BB962C8B-B14F-4D97-AF65-F5344CB8AC3E}">
        <p14:creationId xmlns:p14="http://schemas.microsoft.com/office/powerpoint/2010/main" val="1471302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B92D4430-867E-CF4B-B4FB-C639FE048578}"/>
              </a:ext>
            </a:extLst>
          </p:cNvPr>
          <p:cNvSpPr txBox="1">
            <a:spLocks/>
          </p:cNvSpPr>
          <p:nvPr/>
        </p:nvSpPr>
        <p:spPr>
          <a:xfrm>
            <a:off x="228600" y="185219"/>
            <a:ext cx="3454159" cy="550628"/>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Hands-on lab</a:t>
            </a:r>
          </a:p>
        </p:txBody>
      </p:sp>
      <p:sp>
        <p:nvSpPr>
          <p:cNvPr id="20" name="Rounded Rectangle 19">
            <a:extLst>
              <a:ext uri="{FF2B5EF4-FFF2-40B4-BE49-F238E27FC236}">
                <a16:creationId xmlns:a16="http://schemas.microsoft.com/office/drawing/2014/main" id="{938290E5-30EE-FC47-9FC3-E12B1BBCAD8F}"/>
              </a:ext>
            </a:extLst>
          </p:cNvPr>
          <p:cNvSpPr/>
          <p:nvPr/>
        </p:nvSpPr>
        <p:spPr>
          <a:xfrm>
            <a:off x="1566639" y="1621917"/>
            <a:ext cx="5881107" cy="741425"/>
          </a:xfrm>
          <a:prstGeom prst="roundRect">
            <a:avLst/>
          </a:prstGeom>
          <a:solidFill>
            <a:schemeClr val="tx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defTabSz="685800" fontAlgn="auto">
              <a:spcBef>
                <a:spcPts val="0"/>
              </a:spcBef>
              <a:spcAft>
                <a:spcPts val="0"/>
              </a:spcAft>
              <a:defRPr/>
            </a:pPr>
            <a:r>
              <a:rPr lang="en-US" sz="2000" dirty="0" err="1">
                <a:solidFill>
                  <a:srgbClr val="003BC9">
                    <a:lumMod val="60000"/>
                    <a:lumOff val="40000"/>
                  </a:srgbClr>
                </a:solidFill>
                <a:latin typeface="Helvetica Neue" panose="02000503000000020004" pitchFamily="2" charset="0"/>
                <a:ea typeface="Helvetica Neue" panose="02000503000000020004" pitchFamily="2" charset="0"/>
                <a:cs typeface="Helvetica Neue" panose="02000503000000020004" pitchFamily="2" charset="0"/>
              </a:rPr>
              <a:t>github.com</a:t>
            </a:r>
            <a:r>
              <a:rPr lang="en-US" sz="2000" dirty="0">
                <a:solidFill>
                  <a:srgbClr val="003BC9">
                    <a:lumMod val="60000"/>
                    <a:lumOff val="40000"/>
                  </a:srgbClr>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dirty="0" err="1">
                <a:solidFill>
                  <a:srgbClr val="003BC9">
                    <a:lumMod val="60000"/>
                    <a:lumOff val="40000"/>
                  </a:srgbClr>
                </a:solidFill>
                <a:latin typeface="Helvetica Neue" panose="02000503000000020004" pitchFamily="2" charset="0"/>
                <a:ea typeface="Helvetica Neue" panose="02000503000000020004" pitchFamily="2" charset="0"/>
                <a:cs typeface="Helvetica Neue" panose="02000503000000020004" pitchFamily="2" charset="0"/>
              </a:rPr>
              <a:t>pmservice</a:t>
            </a:r>
            <a:r>
              <a:rPr lang="en-US" sz="2000" dirty="0">
                <a:solidFill>
                  <a:srgbClr val="003BC9">
                    <a:lumMod val="60000"/>
                    <a:lumOff val="40000"/>
                  </a:srgbClr>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dirty="0" err="1">
                <a:solidFill>
                  <a:srgbClr val="003BC9">
                    <a:lumMod val="60000"/>
                    <a:lumOff val="40000"/>
                  </a:srgbClr>
                </a:solidFill>
                <a:latin typeface="Helvetica Neue" panose="02000503000000020004" pitchFamily="2" charset="0"/>
                <a:ea typeface="Helvetica Neue" panose="02000503000000020004" pitchFamily="2" charset="0"/>
                <a:cs typeface="Helvetica Neue" panose="02000503000000020004" pitchFamily="2" charset="0"/>
              </a:rPr>
              <a:t>OpenScale</a:t>
            </a:r>
            <a:r>
              <a:rPr lang="en-US" sz="2000" dirty="0">
                <a:solidFill>
                  <a:srgbClr val="003BC9">
                    <a:lumMod val="60000"/>
                    <a:lumOff val="40000"/>
                  </a:srgbClr>
                </a:solidFill>
                <a:latin typeface="Helvetica Neue" panose="02000503000000020004" pitchFamily="2" charset="0"/>
                <a:ea typeface="Helvetica Neue" panose="02000503000000020004" pitchFamily="2" charset="0"/>
                <a:cs typeface="Helvetica Neue" panose="02000503000000020004" pitchFamily="2" charset="0"/>
              </a:rPr>
              <a:t>-Labs</a:t>
            </a:r>
            <a:endParaRPr kumimoji="0" lang="en-US" sz="2000" b="0" i="0" u="none" strike="noStrike" kern="1200" cap="none" spc="0" normalizeH="0" baseline="0" noProof="0" dirty="0">
              <a:ln>
                <a:noFill/>
              </a:ln>
              <a:solidFill>
                <a:srgbClr val="003BC9">
                  <a:lumMod val="60000"/>
                  <a:lumOff val="40000"/>
                </a:srgbClr>
              </a:solidFill>
              <a:effectLst/>
              <a:uLnTx/>
              <a:uFillTx/>
              <a:latin typeface="Helvetica Neue Thin" panose="020B0403020202020204" pitchFamily="34" charset="0"/>
              <a:ea typeface="Helvetica Neue Thin" panose="020B0403020202020204" pitchFamily="34" charset="0"/>
              <a:cs typeface="+mn-cs"/>
            </a:endParaRPr>
          </a:p>
        </p:txBody>
      </p:sp>
    </p:spTree>
    <p:extLst>
      <p:ext uri="{BB962C8B-B14F-4D97-AF65-F5344CB8AC3E}">
        <p14:creationId xmlns:p14="http://schemas.microsoft.com/office/powerpoint/2010/main" val="729980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41E77B-1785-DE44-B89E-2328D3B5523A}"/>
              </a:ext>
            </a:extLst>
          </p:cNvPr>
          <p:cNvPicPr>
            <a:picLocks noChangeAspect="1"/>
          </p:cNvPicPr>
          <p:nvPr/>
        </p:nvPicPr>
        <p:blipFill>
          <a:blip r:embed="rId3"/>
          <a:stretch>
            <a:fillRect/>
          </a:stretch>
        </p:blipFill>
        <p:spPr>
          <a:xfrm>
            <a:off x="3737110" y="516865"/>
            <a:ext cx="1790942" cy="4029619"/>
          </a:xfrm>
          <a:prstGeom prst="rect">
            <a:avLst/>
          </a:prstGeom>
        </p:spPr>
      </p:pic>
      <p:sp>
        <p:nvSpPr>
          <p:cNvPr id="3" name="TextBox 2">
            <a:extLst>
              <a:ext uri="{FF2B5EF4-FFF2-40B4-BE49-F238E27FC236}">
                <a16:creationId xmlns:a16="http://schemas.microsoft.com/office/drawing/2014/main" id="{484B0F17-C35C-974F-B12D-BD72CA141A52}"/>
              </a:ext>
            </a:extLst>
          </p:cNvPr>
          <p:cNvSpPr txBox="1"/>
          <p:nvPr/>
        </p:nvSpPr>
        <p:spPr>
          <a:xfrm>
            <a:off x="2859760" y="2878579"/>
            <a:ext cx="3545643" cy="507831"/>
          </a:xfrm>
          <a:prstGeom prst="rect">
            <a:avLst/>
          </a:prstGeom>
          <a:noFill/>
        </p:spPr>
        <p:txBody>
          <a:bodyPr wrap="square" rtlCol="0">
            <a:spAutoFit/>
          </a:bodyPr>
          <a:lstStyle/>
          <a:p>
            <a:pPr algn="ctr"/>
            <a:r>
              <a:rPr lang="en-US" sz="2700" dirty="0">
                <a:solidFill>
                  <a:srgbClr val="FFFFFF"/>
                </a:solidFill>
              </a:rPr>
              <a:t>ibm.biz/aiopenscale</a:t>
            </a:r>
          </a:p>
        </p:txBody>
      </p:sp>
    </p:spTree>
    <p:extLst>
      <p:ext uri="{BB962C8B-B14F-4D97-AF65-F5344CB8AC3E}">
        <p14:creationId xmlns:p14="http://schemas.microsoft.com/office/powerpoint/2010/main" val="468982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A803-4C8A-1944-B77B-821D0503F578}"/>
              </a:ext>
            </a:extLst>
          </p:cNvPr>
          <p:cNvSpPr>
            <a:spLocks noGrp="1"/>
          </p:cNvSpPr>
          <p:nvPr>
            <p:ph type="title"/>
          </p:nvPr>
        </p:nvSpPr>
        <p:spPr>
          <a:xfrm>
            <a:off x="228600" y="201169"/>
            <a:ext cx="7028848" cy="466482"/>
          </a:xfrm>
        </p:spPr>
        <p:txBody>
          <a:bodyPr/>
          <a:lstStyle/>
          <a:p>
            <a:r>
              <a:rPr lang="en-US" dirty="0">
                <a:latin typeface="IBM Plex Sans" panose="020B0503050000000000" pitchFamily="34" charset="77"/>
              </a:rPr>
              <a:t>Watson OpenScale: Supported Model Types</a:t>
            </a:r>
          </a:p>
        </p:txBody>
      </p:sp>
      <p:graphicFrame>
        <p:nvGraphicFramePr>
          <p:cNvPr id="5" name="Table 4">
            <a:extLst>
              <a:ext uri="{FF2B5EF4-FFF2-40B4-BE49-F238E27FC236}">
                <a16:creationId xmlns:a16="http://schemas.microsoft.com/office/drawing/2014/main" id="{1B3E7E0B-C0AE-A249-BBE9-7D89D5929AA1}"/>
              </a:ext>
            </a:extLst>
          </p:cNvPr>
          <p:cNvGraphicFramePr>
            <a:graphicFrameLocks noGrp="1"/>
          </p:cNvGraphicFramePr>
          <p:nvPr>
            <p:extLst/>
          </p:nvPr>
        </p:nvGraphicFramePr>
        <p:xfrm>
          <a:off x="723323" y="1103158"/>
          <a:ext cx="7792027" cy="2866170"/>
        </p:xfrm>
        <a:graphic>
          <a:graphicData uri="http://schemas.openxmlformats.org/drawingml/2006/table">
            <a:tbl>
              <a:tblPr firstRow="1" bandRow="1">
                <a:tableStyleId>{616DA210-FB5B-4158-B5E0-FEB733F419BA}</a:tableStyleId>
              </a:tblPr>
              <a:tblGrid>
                <a:gridCol w="2068742">
                  <a:extLst>
                    <a:ext uri="{9D8B030D-6E8A-4147-A177-3AD203B41FA5}">
                      <a16:colId xmlns:a16="http://schemas.microsoft.com/office/drawing/2014/main" val="1640697444"/>
                    </a:ext>
                  </a:extLst>
                </a:gridCol>
                <a:gridCol w="1530005">
                  <a:extLst>
                    <a:ext uri="{9D8B030D-6E8A-4147-A177-3AD203B41FA5}">
                      <a16:colId xmlns:a16="http://schemas.microsoft.com/office/drawing/2014/main" val="4136880229"/>
                    </a:ext>
                  </a:extLst>
                </a:gridCol>
                <a:gridCol w="1305692">
                  <a:extLst>
                    <a:ext uri="{9D8B030D-6E8A-4147-A177-3AD203B41FA5}">
                      <a16:colId xmlns:a16="http://schemas.microsoft.com/office/drawing/2014/main" val="1014498947"/>
                    </a:ext>
                  </a:extLst>
                </a:gridCol>
                <a:gridCol w="1456349">
                  <a:extLst>
                    <a:ext uri="{9D8B030D-6E8A-4147-A177-3AD203B41FA5}">
                      <a16:colId xmlns:a16="http://schemas.microsoft.com/office/drawing/2014/main" val="3407683450"/>
                    </a:ext>
                  </a:extLst>
                </a:gridCol>
                <a:gridCol w="1431239">
                  <a:extLst>
                    <a:ext uri="{9D8B030D-6E8A-4147-A177-3AD203B41FA5}">
                      <a16:colId xmlns:a16="http://schemas.microsoft.com/office/drawing/2014/main" val="2617387272"/>
                    </a:ext>
                  </a:extLst>
                </a:gridCol>
              </a:tblGrid>
              <a:tr h="585902">
                <a:tc>
                  <a:txBody>
                    <a:bodyPr/>
                    <a:lstStyle/>
                    <a:p>
                      <a:pPr algn="l" fontAlgn="b"/>
                      <a:r>
                        <a:rPr lang="en-US" sz="1400" u="none" strike="noStrike" dirty="0">
                          <a:effectLst/>
                        </a:rPr>
                        <a:t>Algorithms</a:t>
                      </a:r>
                      <a:endParaRPr lang="en-US" sz="1400" b="0" i="0" u="none" strike="noStrike" dirty="0">
                        <a:solidFill>
                          <a:srgbClr val="000000"/>
                        </a:solidFill>
                        <a:effectLst/>
                        <a:latin typeface="+mj-lt"/>
                      </a:endParaRPr>
                    </a:p>
                  </a:txBody>
                  <a:tcPr marL="68580" marR="34290" marT="68580" marB="34290" anchor="b"/>
                </a:tc>
                <a:tc>
                  <a:txBody>
                    <a:bodyPr/>
                    <a:lstStyle/>
                    <a:p>
                      <a:pPr algn="l" fontAlgn="b"/>
                      <a:r>
                        <a:rPr lang="en-US" sz="1400" u="none" strike="noStrike" dirty="0">
                          <a:effectLst/>
                        </a:rPr>
                        <a:t>Fairness</a:t>
                      </a:r>
                      <a:endParaRPr lang="en-US" sz="1400" b="0" i="0" u="none" strike="noStrike" dirty="0">
                        <a:solidFill>
                          <a:srgbClr val="000000"/>
                        </a:solidFill>
                        <a:effectLst/>
                        <a:latin typeface="+mj-lt"/>
                      </a:endParaRPr>
                    </a:p>
                  </a:txBody>
                  <a:tcPr marL="68580" marR="34290" marT="68580" marB="34290" anchor="b"/>
                </a:tc>
                <a:tc>
                  <a:txBody>
                    <a:bodyPr/>
                    <a:lstStyle/>
                    <a:p>
                      <a:pPr algn="l" fontAlgn="b"/>
                      <a:r>
                        <a:rPr lang="en-US" sz="1400" u="none" strike="noStrike" dirty="0">
                          <a:effectLst/>
                        </a:rPr>
                        <a:t>Auto - Debias</a:t>
                      </a:r>
                      <a:endParaRPr lang="en-US" sz="1400" b="0" i="0" u="none" strike="noStrike" dirty="0">
                        <a:solidFill>
                          <a:srgbClr val="000000"/>
                        </a:solidFill>
                        <a:effectLst/>
                        <a:latin typeface="+mj-lt"/>
                      </a:endParaRPr>
                    </a:p>
                  </a:txBody>
                  <a:tcPr marL="68580" marR="34290" marT="68580" marB="34290" anchor="b"/>
                </a:tc>
                <a:tc>
                  <a:txBody>
                    <a:bodyPr/>
                    <a:lstStyle/>
                    <a:p>
                      <a:pPr algn="l" fontAlgn="b"/>
                      <a:r>
                        <a:rPr lang="en-US" sz="1400" u="none" strike="noStrike" dirty="0">
                          <a:effectLst/>
                        </a:rPr>
                        <a:t>Explain</a:t>
                      </a:r>
                      <a:endParaRPr lang="en-US" sz="1400" b="0" i="0" u="none" strike="noStrike" dirty="0">
                        <a:solidFill>
                          <a:srgbClr val="000000"/>
                        </a:solidFill>
                        <a:effectLst/>
                        <a:latin typeface="+mj-lt"/>
                      </a:endParaRPr>
                    </a:p>
                  </a:txBody>
                  <a:tcPr marL="68580" marR="34290" marT="68580" marB="34290" anchor="b"/>
                </a:tc>
                <a:tc>
                  <a:txBody>
                    <a:bodyPr/>
                    <a:lstStyle/>
                    <a:p>
                      <a:pPr algn="l" fontAlgn="b"/>
                      <a:r>
                        <a:rPr lang="en-US" sz="1400" u="none" strike="noStrike" dirty="0">
                          <a:effectLst/>
                        </a:rPr>
                        <a:t>Accuracy</a:t>
                      </a:r>
                      <a:endParaRPr lang="en-US" sz="1400" b="0" i="0" u="none" strike="noStrike" dirty="0">
                        <a:solidFill>
                          <a:srgbClr val="000000"/>
                        </a:solidFill>
                        <a:effectLst/>
                        <a:latin typeface="+mj-lt"/>
                      </a:endParaRPr>
                    </a:p>
                  </a:txBody>
                  <a:tcPr marL="68580" marR="34290" marT="68580" marB="34290" anchor="b"/>
                </a:tc>
                <a:extLst>
                  <a:ext uri="{0D108BD9-81ED-4DB2-BD59-A6C34878D82A}">
                    <a16:rowId xmlns:a16="http://schemas.microsoft.com/office/drawing/2014/main" val="1392053354"/>
                  </a:ext>
                </a:extLst>
              </a:tr>
              <a:tr h="53839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dirty="0">
                          <a:effectLst/>
                        </a:rPr>
                        <a:t>Structured </a:t>
                      </a:r>
                      <a:r>
                        <a:rPr lang="en-US" sz="1400" u="none" strike="noStrike" kern="1200" dirty="0">
                          <a:effectLst/>
                        </a:rPr>
                        <a:t>Classification:</a:t>
                      </a:r>
                      <a:endParaRPr lang="en-US" sz="1400" b="0" i="0" u="none" strike="noStrike" dirty="0">
                        <a:solidFill>
                          <a:srgbClr val="000000"/>
                        </a:solidFill>
                        <a:effectLst/>
                        <a:latin typeface="+mj-lt"/>
                      </a:endParaRPr>
                    </a:p>
                  </a:txBody>
                  <a:tcPr marL="68580" marR="34290" marT="34290" marB="34290" anchor="b"/>
                </a:tc>
                <a:tc>
                  <a:txBody>
                    <a:bodyPr/>
                    <a:lstStyle/>
                    <a:p>
                      <a:pPr algn="l" fontAlgn="b"/>
                      <a:r>
                        <a:rPr lang="en-US" sz="1400" u="none" strike="noStrike" kern="1200">
                          <a:effectLst/>
                        </a:rPr>
                        <a:t>Yes</a:t>
                      </a:r>
                      <a:r>
                        <a:rPr lang="en-US" sz="1800" u="none" strike="noStrike" kern="1200" baseline="30000">
                          <a:effectLst/>
                        </a:rPr>
                        <a:t>1</a:t>
                      </a:r>
                      <a:endParaRPr lang="en-US" sz="1400" b="0" i="0" u="none" strike="noStrike" kern="1200" dirty="0">
                        <a:solidFill>
                          <a:srgbClr val="000000"/>
                        </a:solidFill>
                        <a:effectLst/>
                        <a:latin typeface="+mn-lt"/>
                        <a:ea typeface="+mn-ea"/>
                        <a:cs typeface="+mn-cs"/>
                      </a:endParaRPr>
                    </a:p>
                  </a:txBody>
                  <a:tcPr marL="68580" marR="34290" marT="34290" marB="34290" anchor="b"/>
                </a:tc>
                <a:tc>
                  <a:txBody>
                    <a:bodyPr/>
                    <a:lstStyle/>
                    <a:p>
                      <a:pPr algn="l" fontAlgn="b"/>
                      <a:r>
                        <a:rPr lang="en-US" sz="1400" u="none" strike="noStrike" dirty="0">
                          <a:effectLst/>
                        </a:rPr>
                        <a:t>Yes</a:t>
                      </a:r>
                      <a:r>
                        <a:rPr lang="en-US" sz="1800" u="none" strike="noStrike" baseline="30000" dirty="0">
                          <a:effectLst/>
                        </a:rPr>
                        <a:t>1</a:t>
                      </a:r>
                      <a:endParaRPr lang="en-US" sz="1400" b="0" i="0" u="none" strike="noStrike" dirty="0">
                        <a:solidFill>
                          <a:srgbClr val="000000"/>
                        </a:solidFill>
                        <a:effectLst/>
                        <a:latin typeface="+mj-lt"/>
                      </a:endParaRPr>
                    </a:p>
                  </a:txBody>
                  <a:tcPr marL="68580" marR="34290" marT="34290" marB="3429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dirty="0">
                          <a:effectLst/>
                        </a:rPr>
                        <a:t>Yes</a:t>
                      </a:r>
                      <a:endParaRPr lang="en-US" sz="1400" b="0" i="0" u="none" strike="noStrike" dirty="0">
                        <a:solidFill>
                          <a:srgbClr val="000000"/>
                        </a:solidFill>
                        <a:effectLst/>
                        <a:latin typeface="+mj-lt"/>
                      </a:endParaRPr>
                    </a:p>
                  </a:txBody>
                  <a:tcPr marL="68580" marR="34290" marT="34290" marB="34290" anchor="b"/>
                </a:tc>
                <a:tc>
                  <a:txBody>
                    <a:bodyPr/>
                    <a:lstStyle/>
                    <a:p>
                      <a:pPr algn="l" fontAlgn="b"/>
                      <a:r>
                        <a:rPr lang="en-US" sz="1400" u="none" strike="noStrike" dirty="0">
                          <a:effectLst/>
                        </a:rPr>
                        <a:t>Yes</a:t>
                      </a:r>
                      <a:endParaRPr lang="en-US" sz="1400" b="0" i="0" u="none" strike="noStrike" dirty="0">
                        <a:solidFill>
                          <a:srgbClr val="000000"/>
                        </a:solidFill>
                        <a:effectLst/>
                        <a:latin typeface="+mj-lt"/>
                      </a:endParaRPr>
                    </a:p>
                  </a:txBody>
                  <a:tcPr marL="68580" marR="34290" marT="34290" marB="34290" anchor="b"/>
                </a:tc>
                <a:extLst>
                  <a:ext uri="{0D108BD9-81ED-4DB2-BD59-A6C34878D82A}">
                    <a16:rowId xmlns:a16="http://schemas.microsoft.com/office/drawing/2014/main" val="1895631788"/>
                  </a:ext>
                </a:extLst>
              </a:tr>
              <a:tr h="53839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kern="1200" dirty="0">
                          <a:effectLst/>
                        </a:rPr>
                        <a:t>Structured </a:t>
                      </a:r>
                      <a:r>
                        <a:rPr lang="en-US" sz="1400" u="none" strike="noStrike" dirty="0">
                          <a:effectLst/>
                        </a:rPr>
                        <a:t>Regression:</a:t>
                      </a:r>
                      <a:endParaRPr lang="en-US" sz="1400" b="0" i="0" u="none" strike="noStrike" dirty="0">
                        <a:solidFill>
                          <a:srgbClr val="000000"/>
                        </a:solidFill>
                        <a:effectLst/>
                        <a:latin typeface="+mj-lt"/>
                      </a:endParaRPr>
                    </a:p>
                  </a:txBody>
                  <a:tcPr marL="68580" marR="34290" marT="34290" marB="34290" anchor="b"/>
                </a:tc>
                <a:tc>
                  <a:txBody>
                    <a:bodyPr/>
                    <a:lstStyle/>
                    <a:p>
                      <a:pPr algn="l" fontAlgn="b"/>
                      <a:r>
                        <a:rPr lang="en-US" sz="1400" u="none" strike="noStrike" dirty="0">
                          <a:effectLst/>
                        </a:rPr>
                        <a:t>Yes</a:t>
                      </a:r>
                      <a:endParaRPr lang="en-US" sz="1400" b="0" i="0" u="none" strike="noStrike" dirty="0">
                        <a:solidFill>
                          <a:srgbClr val="000000"/>
                        </a:solidFill>
                        <a:effectLst/>
                        <a:latin typeface="+mj-lt"/>
                      </a:endParaRPr>
                    </a:p>
                  </a:txBody>
                  <a:tcPr marL="68580" marR="34290" marT="34290" marB="3429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dirty="0">
                          <a:effectLst/>
                        </a:rPr>
                        <a:t>Coming soon</a:t>
                      </a:r>
                      <a:endParaRPr lang="en-US" sz="1400" b="0" i="0" u="none" strike="noStrike" dirty="0">
                        <a:solidFill>
                          <a:srgbClr val="000000"/>
                        </a:solidFill>
                        <a:effectLst/>
                        <a:latin typeface="+mj-lt"/>
                      </a:endParaRPr>
                    </a:p>
                  </a:txBody>
                  <a:tcPr marL="68580" marR="34290" marT="34290" marB="34290" anchor="b"/>
                </a:tc>
                <a:tc>
                  <a:txBody>
                    <a:bodyPr/>
                    <a:lstStyle/>
                    <a:p>
                      <a:pPr algn="l" fontAlgn="b"/>
                      <a:r>
                        <a:rPr lang="en-US" sz="1400" u="none" strike="noStrike" dirty="0">
                          <a:effectLst/>
                        </a:rPr>
                        <a:t>Yes</a:t>
                      </a:r>
                      <a:endParaRPr lang="en-US" sz="1400" b="0" i="0" u="none" strike="noStrike" dirty="0">
                        <a:solidFill>
                          <a:srgbClr val="000000"/>
                        </a:solidFill>
                        <a:effectLst/>
                        <a:latin typeface="+mj-lt"/>
                      </a:endParaRPr>
                    </a:p>
                  </a:txBody>
                  <a:tcPr marL="68580" marR="34290" marT="34290" marB="34290" anchor="b"/>
                </a:tc>
                <a:tc>
                  <a:txBody>
                    <a:bodyPr/>
                    <a:lstStyle/>
                    <a:p>
                      <a:pPr algn="l" fontAlgn="b"/>
                      <a:r>
                        <a:rPr lang="en-US" sz="1400" u="none" strike="noStrike" dirty="0">
                          <a:effectLst/>
                        </a:rPr>
                        <a:t>Yes</a:t>
                      </a:r>
                      <a:endParaRPr lang="en-US" sz="1400" b="0" i="0" u="none" strike="noStrike" dirty="0">
                        <a:solidFill>
                          <a:srgbClr val="000000"/>
                        </a:solidFill>
                        <a:effectLst/>
                        <a:latin typeface="+mj-lt"/>
                      </a:endParaRPr>
                    </a:p>
                  </a:txBody>
                  <a:tcPr marL="68580" marR="34290" marT="34290" marB="34290" anchor="b"/>
                </a:tc>
                <a:extLst>
                  <a:ext uri="{0D108BD9-81ED-4DB2-BD59-A6C34878D82A}">
                    <a16:rowId xmlns:a16="http://schemas.microsoft.com/office/drawing/2014/main" val="1434051589"/>
                  </a:ext>
                </a:extLst>
              </a:tr>
              <a:tr h="60173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kern="1200" dirty="0">
                          <a:effectLst/>
                        </a:rPr>
                        <a:t>Text: </a:t>
                      </a:r>
                      <a:r>
                        <a:rPr lang="en-US" sz="1400" u="none" strike="noStrike" dirty="0">
                          <a:effectLst/>
                        </a:rPr>
                        <a:t>Classification:</a:t>
                      </a:r>
                      <a:endParaRPr lang="en-US" sz="1400" b="0" i="0" u="none" strike="noStrike" dirty="0">
                        <a:solidFill>
                          <a:srgbClr val="000000"/>
                        </a:solidFill>
                        <a:effectLst/>
                        <a:latin typeface="+mj-lt"/>
                      </a:endParaRPr>
                    </a:p>
                  </a:txBody>
                  <a:tcPr marL="68580" marR="34290" marT="34290" marB="34290" anchor="b"/>
                </a:tc>
                <a:tc gridSpan="2">
                  <a:txBody>
                    <a:bodyPr/>
                    <a:lstStyle/>
                    <a:p>
                      <a:pPr algn="ctr" fontAlgn="b"/>
                      <a:r>
                        <a:rPr lang="en-US" sz="1400" u="none" strike="noStrike" dirty="0">
                          <a:effectLst/>
                        </a:rPr>
                        <a:t>No – Active research topic</a:t>
                      </a:r>
                      <a:endParaRPr lang="en-US" sz="1400" b="0" i="0" u="none" strike="noStrike" dirty="0">
                        <a:solidFill>
                          <a:srgbClr val="000000"/>
                        </a:solidFill>
                        <a:effectLst/>
                        <a:latin typeface="+mj-lt"/>
                      </a:endParaRPr>
                    </a:p>
                  </a:txBody>
                  <a:tcPr marL="68580" marR="34290" marT="34290" marB="34290" anchor="b"/>
                </a:tc>
                <a:tc hMerge="1">
                  <a:txBody>
                    <a:bodyPr/>
                    <a:lstStyle/>
                    <a:p>
                      <a:pPr algn="l" fontAlgn="b"/>
                      <a:endParaRPr lang="en-US" sz="1400" b="0" i="0" u="none" strike="noStrike" dirty="0">
                        <a:solidFill>
                          <a:srgbClr val="000000"/>
                        </a:solidFill>
                        <a:effectLst/>
                        <a:latin typeface="+mj-lt"/>
                      </a:endParaRPr>
                    </a:p>
                  </a:txBody>
                  <a:tcPr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l" fontAlgn="b"/>
                      <a:r>
                        <a:rPr lang="en-US" sz="1400" u="none" strike="noStrike" dirty="0">
                          <a:effectLst/>
                        </a:rPr>
                        <a:t>Yes</a:t>
                      </a:r>
                      <a:endParaRPr lang="en-US" sz="1400" b="0" i="0" u="none" strike="noStrike" kern="1200" dirty="0">
                        <a:solidFill>
                          <a:srgbClr val="000000"/>
                        </a:solidFill>
                        <a:effectLst/>
                        <a:latin typeface="+mj-lt"/>
                        <a:ea typeface="+mn-ea"/>
                        <a:cs typeface="+mn-cs"/>
                      </a:endParaRPr>
                    </a:p>
                  </a:txBody>
                  <a:tcPr marL="68580" marR="34290" marT="34290" marB="34290" anchor="b"/>
                </a:tc>
                <a:tc>
                  <a:txBody>
                    <a:bodyPr/>
                    <a:lstStyle/>
                    <a:p>
                      <a:pPr algn="l" fontAlgn="b"/>
                      <a:r>
                        <a:rPr lang="en-US" sz="1400" u="none" strike="noStrike" dirty="0">
                          <a:effectLst/>
                        </a:rPr>
                        <a:t>Yes</a:t>
                      </a:r>
                      <a:endParaRPr lang="en-US" sz="1400" b="0" i="0" u="none" strike="noStrike" dirty="0">
                        <a:solidFill>
                          <a:srgbClr val="000000"/>
                        </a:solidFill>
                        <a:effectLst/>
                        <a:latin typeface="+mj-lt"/>
                      </a:endParaRPr>
                    </a:p>
                  </a:txBody>
                  <a:tcPr marL="68580" marR="34290" marT="34290" marB="34290" anchor="b"/>
                </a:tc>
                <a:extLst>
                  <a:ext uri="{0D108BD9-81ED-4DB2-BD59-A6C34878D82A}">
                    <a16:rowId xmlns:a16="http://schemas.microsoft.com/office/drawing/2014/main" val="3412909816"/>
                  </a:ext>
                </a:extLst>
              </a:tr>
              <a:tr h="60173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u="none" strike="noStrike" kern="1200" dirty="0">
                          <a:effectLst/>
                        </a:rPr>
                        <a:t>Image </a:t>
                      </a:r>
                      <a:r>
                        <a:rPr lang="en-US" sz="1400" u="none" strike="noStrike" dirty="0">
                          <a:effectLst/>
                        </a:rPr>
                        <a:t>Classification:</a:t>
                      </a:r>
                      <a:endParaRPr lang="en-US" sz="1400" b="0" i="0" u="none" strike="noStrike" dirty="0">
                        <a:solidFill>
                          <a:srgbClr val="000000"/>
                        </a:solidFill>
                        <a:effectLst/>
                        <a:latin typeface="+mj-lt"/>
                      </a:endParaRPr>
                    </a:p>
                  </a:txBody>
                  <a:tcPr marL="68580" marR="34290" marT="34290" marB="34290" anchor="b"/>
                </a:tc>
                <a:tc grid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u="none" strike="noStrike" kern="1200" dirty="0">
                          <a:effectLst/>
                        </a:rPr>
                        <a:t>No – Active Research Topic</a:t>
                      </a:r>
                      <a:endParaRPr lang="en-US" sz="1400" b="0" i="0" u="none" strike="noStrike" kern="1200" dirty="0">
                        <a:solidFill>
                          <a:srgbClr val="000000"/>
                        </a:solidFill>
                        <a:effectLst/>
                        <a:latin typeface="+mj-lt"/>
                        <a:ea typeface="+mn-ea"/>
                        <a:cs typeface="+mn-cs"/>
                      </a:endParaRPr>
                    </a:p>
                  </a:txBody>
                  <a:tcPr marL="68580" marR="34290" marT="34290" marB="34290" anchor="b"/>
                </a:tc>
                <a:tc hMerge="1">
                  <a:txBody>
                    <a:bodyPr/>
                    <a:lstStyle/>
                    <a:p>
                      <a:pPr algn="l" fontAlgn="b"/>
                      <a:endParaRPr lang="en-US" sz="1400" b="0" i="0" u="none" strike="noStrike" dirty="0">
                        <a:solidFill>
                          <a:srgbClr val="000000"/>
                        </a:solidFill>
                        <a:effectLst/>
                        <a:latin typeface="+mj-lt"/>
                      </a:endParaRPr>
                    </a:p>
                  </a:txBody>
                  <a:tcPr marR="4572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tcPr>
                </a:tc>
                <a:tc>
                  <a:txBody>
                    <a:bodyPr/>
                    <a:lstStyle/>
                    <a:p>
                      <a:pPr algn="l" fontAlgn="b"/>
                      <a:r>
                        <a:rPr lang="en-US" sz="1400" u="none" strike="noStrike" dirty="0">
                          <a:effectLst/>
                        </a:rPr>
                        <a:t>Yes</a:t>
                      </a:r>
                      <a:endParaRPr lang="en-US" sz="1400" b="0" i="0" u="none" strike="noStrike" dirty="0">
                        <a:solidFill>
                          <a:srgbClr val="000000"/>
                        </a:solidFill>
                        <a:effectLst/>
                        <a:latin typeface="+mj-lt"/>
                      </a:endParaRPr>
                    </a:p>
                  </a:txBody>
                  <a:tcPr marL="68580" marR="34290" marT="34290" marB="34290" anchor="b"/>
                </a:tc>
                <a:tc>
                  <a:txBody>
                    <a:bodyPr/>
                    <a:lstStyle/>
                    <a:p>
                      <a:pPr algn="l" fontAlgn="b"/>
                      <a:r>
                        <a:rPr lang="en-US" sz="1400" u="none" strike="noStrike" dirty="0">
                          <a:effectLst/>
                        </a:rPr>
                        <a:t>Yes</a:t>
                      </a:r>
                      <a:endParaRPr lang="en-US" sz="1400" b="0" i="0" u="none" strike="noStrike" dirty="0">
                        <a:solidFill>
                          <a:srgbClr val="000000"/>
                        </a:solidFill>
                        <a:effectLst/>
                        <a:latin typeface="+mj-lt"/>
                      </a:endParaRPr>
                    </a:p>
                  </a:txBody>
                  <a:tcPr marL="68580" marR="34290" marT="34290" marB="34290" anchor="b"/>
                </a:tc>
                <a:extLst>
                  <a:ext uri="{0D108BD9-81ED-4DB2-BD59-A6C34878D82A}">
                    <a16:rowId xmlns:a16="http://schemas.microsoft.com/office/drawing/2014/main" val="3538698624"/>
                  </a:ext>
                </a:extLst>
              </a:tr>
            </a:tbl>
          </a:graphicData>
        </a:graphic>
      </p:graphicFrame>
      <p:sp>
        <p:nvSpPr>
          <p:cNvPr id="6" name="TextBox 5">
            <a:extLst>
              <a:ext uri="{FF2B5EF4-FFF2-40B4-BE49-F238E27FC236}">
                <a16:creationId xmlns:a16="http://schemas.microsoft.com/office/drawing/2014/main" id="{8D1E9C2B-2134-E647-9DFF-8DC5D980021A}"/>
              </a:ext>
            </a:extLst>
          </p:cNvPr>
          <p:cNvSpPr txBox="1"/>
          <p:nvPr/>
        </p:nvSpPr>
        <p:spPr>
          <a:xfrm>
            <a:off x="628651" y="4404836"/>
            <a:ext cx="2925041"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30000" noProof="0" dirty="0">
                <a:ln>
                  <a:noFill/>
                </a:ln>
                <a:solidFill>
                  <a:srgbClr val="000000"/>
                </a:solidFill>
                <a:effectLst/>
                <a:uLnTx/>
                <a:uFillTx/>
                <a:latin typeface="IBM Plex Sans" panose="020B0503050000000000" pitchFamily="34" charset="77"/>
                <a:ea typeface="+mn-ea"/>
                <a:cs typeface="+mn-cs"/>
              </a:rPr>
              <a:t>1</a:t>
            </a:r>
            <a:r>
              <a:rPr kumimoji="0" lang="en-US" sz="1050" b="0" i="0" u="none" strike="noStrike" kern="1200" cap="none" spc="0" normalizeH="0" baseline="30000" noProof="0" dirty="0">
                <a:ln>
                  <a:noFill/>
                </a:ln>
                <a:solidFill>
                  <a:srgbClr val="000000"/>
                </a:solidFill>
                <a:effectLst/>
                <a:uLnTx/>
                <a:uFillTx/>
                <a:latin typeface="IBM Plex Sans" panose="020B0503050000000000" pitchFamily="34" charset="77"/>
                <a:ea typeface="+mn-ea"/>
                <a:cs typeface="+mn-cs"/>
              </a:rPr>
              <a:t> </a:t>
            </a:r>
            <a:r>
              <a:rPr kumimoji="0" lang="en-US" sz="9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If your model / framework outputs prediction probabilities</a:t>
            </a:r>
          </a:p>
        </p:txBody>
      </p:sp>
    </p:spTree>
    <p:extLst>
      <p:ext uri="{BB962C8B-B14F-4D97-AF65-F5344CB8AC3E}">
        <p14:creationId xmlns:p14="http://schemas.microsoft.com/office/powerpoint/2010/main" val="1281828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0A803-4C8A-1944-B77B-821D0503F578}"/>
              </a:ext>
            </a:extLst>
          </p:cNvPr>
          <p:cNvSpPr>
            <a:spLocks noGrp="1"/>
          </p:cNvSpPr>
          <p:nvPr>
            <p:ph type="title"/>
          </p:nvPr>
        </p:nvSpPr>
        <p:spPr>
          <a:xfrm>
            <a:off x="228600" y="201168"/>
            <a:ext cx="7192478" cy="4491101"/>
          </a:xfrm>
        </p:spPr>
        <p:txBody>
          <a:bodyPr/>
          <a:lstStyle/>
          <a:p>
            <a:r>
              <a:rPr lang="en-US" dirty="0">
                <a:latin typeface="IBM Plex Sans" panose="020B0503050000000000" pitchFamily="34" charset="77"/>
              </a:rPr>
              <a:t>Watson OpenScale: Supported Frameworks</a:t>
            </a:r>
          </a:p>
        </p:txBody>
      </p:sp>
      <p:graphicFrame>
        <p:nvGraphicFramePr>
          <p:cNvPr id="5" name="Table 4">
            <a:extLst>
              <a:ext uri="{FF2B5EF4-FFF2-40B4-BE49-F238E27FC236}">
                <a16:creationId xmlns:a16="http://schemas.microsoft.com/office/drawing/2014/main" id="{1B3E7E0B-C0AE-A249-BBE9-7D89D5929AA1}"/>
              </a:ext>
            </a:extLst>
          </p:cNvPr>
          <p:cNvGraphicFramePr>
            <a:graphicFrameLocks noGrp="1"/>
          </p:cNvGraphicFramePr>
          <p:nvPr>
            <p:extLst/>
          </p:nvPr>
        </p:nvGraphicFramePr>
        <p:xfrm>
          <a:off x="723322" y="1103158"/>
          <a:ext cx="7826912" cy="3089424"/>
        </p:xfrm>
        <a:graphic>
          <a:graphicData uri="http://schemas.openxmlformats.org/drawingml/2006/table">
            <a:tbl>
              <a:tblPr firstRow="1" bandRow="1">
                <a:tableStyleId>{9D7B26C5-4107-4FEC-AEDC-1716B250A1EF}</a:tableStyleId>
              </a:tblPr>
              <a:tblGrid>
                <a:gridCol w="1761590">
                  <a:extLst>
                    <a:ext uri="{9D8B030D-6E8A-4147-A177-3AD203B41FA5}">
                      <a16:colId xmlns:a16="http://schemas.microsoft.com/office/drawing/2014/main" val="1640697444"/>
                    </a:ext>
                  </a:extLst>
                </a:gridCol>
                <a:gridCol w="2431472">
                  <a:extLst>
                    <a:ext uri="{9D8B030D-6E8A-4147-A177-3AD203B41FA5}">
                      <a16:colId xmlns:a16="http://schemas.microsoft.com/office/drawing/2014/main" val="2797443452"/>
                    </a:ext>
                  </a:extLst>
                </a:gridCol>
                <a:gridCol w="3633850">
                  <a:extLst>
                    <a:ext uri="{9D8B030D-6E8A-4147-A177-3AD203B41FA5}">
                      <a16:colId xmlns:a16="http://schemas.microsoft.com/office/drawing/2014/main" val="3743868699"/>
                    </a:ext>
                  </a:extLst>
                </a:gridCol>
              </a:tblGrid>
              <a:tr h="651510">
                <a:tc>
                  <a:txBody>
                    <a:bodyPr/>
                    <a:lstStyle/>
                    <a:p>
                      <a:pPr algn="l" fontAlgn="b"/>
                      <a:r>
                        <a:rPr lang="en-US" sz="1200" u="none" strike="noStrike" dirty="0">
                          <a:effectLst/>
                        </a:rPr>
                        <a:t>Algorithms</a:t>
                      </a:r>
                      <a:endParaRPr lang="en-US" sz="1200" b="0" i="0" u="none" strike="noStrike" dirty="0">
                        <a:solidFill>
                          <a:srgbClr val="000000"/>
                        </a:solidFill>
                        <a:effectLst/>
                        <a:latin typeface="+mj-lt"/>
                      </a:endParaRPr>
                    </a:p>
                  </a:txBody>
                  <a:tcPr marL="68580" marR="34290" marT="68580" marB="34290" anchor="b"/>
                </a:tc>
                <a:tc>
                  <a:txBody>
                    <a:bodyPr/>
                    <a:lstStyle/>
                    <a:p>
                      <a:pPr algn="l" fontAlgn="b"/>
                      <a:r>
                        <a:rPr lang="en-US" sz="1200" u="none" strike="noStrike" dirty="0">
                          <a:effectLst/>
                        </a:rPr>
                        <a:t>Out of the box Support</a:t>
                      </a:r>
                      <a:endParaRPr lang="en-US" sz="1200" b="0" i="0" u="none" strike="noStrike" dirty="0">
                        <a:solidFill>
                          <a:srgbClr val="000000"/>
                        </a:solidFill>
                        <a:effectLst/>
                        <a:latin typeface="+mj-lt"/>
                      </a:endParaRPr>
                    </a:p>
                  </a:txBody>
                  <a:tcPr marL="68580" marR="34290" marT="68580" marB="3429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kern="1200" dirty="0">
                          <a:effectLst/>
                        </a:rPr>
                        <a:t>Support through Custom Environment (</a:t>
                      </a:r>
                      <a:r>
                        <a:rPr lang="en-US" sz="1200" u="none" strike="noStrike" kern="1200" dirty="0">
                          <a:effectLst/>
                          <a:hlinkClick r:id="" action="ppaction://noaction">
                            <a:extLst>
                              <a:ext uri="{A12FA001-AC4F-418D-AE19-62706E023703}">
                                <ahyp:hlinkClr xmlns:ahyp="http://schemas.microsoft.com/office/drawing/2018/hyperlinkcolor" val="tx"/>
                              </a:ext>
                            </a:extLst>
                          </a:hlinkClick>
                        </a:rPr>
                        <a:t>Show me how</a:t>
                      </a:r>
                      <a:r>
                        <a:rPr lang="en-US" sz="1200" u="none" strike="noStrike" kern="1200" dirty="0">
                          <a:effectLst/>
                        </a:rPr>
                        <a:t>) Support through Python Functions (</a:t>
                      </a:r>
                      <a:r>
                        <a:rPr lang="en-US" sz="1200" u="none" strike="noStrike" kern="1200" dirty="0">
                          <a:effectLst/>
                          <a:hlinkClick r:id="rId3" action="ppaction://hlinksldjump">
                            <a:extLst>
                              <a:ext uri="{A12FA001-AC4F-418D-AE19-62706E023703}">
                                <ahyp:hlinkClr xmlns:ahyp="http://schemas.microsoft.com/office/drawing/2018/hyperlinkcolor" val="tx"/>
                              </a:ext>
                            </a:extLst>
                          </a:hlinkClick>
                        </a:rPr>
                        <a:t>Show me how</a:t>
                      </a:r>
                      <a:r>
                        <a:rPr lang="en-US" sz="1200" u="none" strike="noStrike" kern="1200" dirty="0">
                          <a:effectLst/>
                        </a:rPr>
                        <a:t>)</a:t>
                      </a:r>
                      <a:endParaRPr lang="en-US" sz="1200" b="1" u="none" strike="noStrike" kern="1200" dirty="0">
                        <a:solidFill>
                          <a:schemeClr val="accent1">
                            <a:lumMod val="20000"/>
                            <a:lumOff val="80000"/>
                          </a:schemeClr>
                        </a:solidFill>
                        <a:effectLst/>
                        <a:latin typeface="+mj-lt"/>
                        <a:ea typeface="+mn-ea"/>
                        <a:cs typeface="+mn-cs"/>
                      </a:endParaRPr>
                    </a:p>
                  </a:txBody>
                  <a:tcPr marL="68580" marR="34290" marT="68580" marB="34290" anchor="b"/>
                </a:tc>
                <a:extLst>
                  <a:ext uri="{0D108BD9-81ED-4DB2-BD59-A6C34878D82A}">
                    <a16:rowId xmlns:a16="http://schemas.microsoft.com/office/drawing/2014/main" val="1392053354"/>
                  </a:ext>
                </a:extLst>
              </a:tr>
              <a:tr h="6172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u="none" strike="noStrike" dirty="0">
                          <a:effectLst/>
                        </a:rPr>
                        <a:t>Structured: </a:t>
                      </a:r>
                      <a:r>
                        <a:rPr lang="en-US" sz="1300" u="none" strike="noStrike" kern="1200" dirty="0">
                          <a:effectLst/>
                        </a:rPr>
                        <a:t>Classification</a:t>
                      </a:r>
                      <a:endParaRPr lang="en-US" sz="1300" b="0" i="0" u="none" strike="noStrike" dirty="0">
                        <a:solidFill>
                          <a:srgbClr val="000000"/>
                        </a:solidFill>
                        <a:effectLst/>
                        <a:latin typeface="+mj-lt"/>
                      </a:endParaRPr>
                    </a:p>
                  </a:txBody>
                  <a:tcPr marL="68580" marR="34290" marT="34290" marB="34290" anchor="b"/>
                </a:tc>
                <a:tc>
                  <a:txBody>
                    <a:bodyPr/>
                    <a:lstStyle/>
                    <a:p>
                      <a:pPr algn="l" fontAlgn="b"/>
                      <a:r>
                        <a:rPr lang="en-US" sz="1200" u="none" strike="noStrike" dirty="0">
                          <a:effectLst/>
                        </a:rPr>
                        <a:t>Spark mllib on WML, AWS Sagemaker Native, Azure ML Studio Native</a:t>
                      </a:r>
                      <a:endParaRPr lang="en-US" sz="1200" b="0" i="0" u="none" strike="noStrike" dirty="0">
                        <a:solidFill>
                          <a:srgbClr val="000000"/>
                        </a:solidFill>
                        <a:effectLst/>
                        <a:latin typeface="+mj-lt"/>
                      </a:endParaRPr>
                    </a:p>
                  </a:txBody>
                  <a:tcPr marL="68580" marR="34290" marT="34290" marB="34290" anchor="b"/>
                </a:tc>
                <a:tc>
                  <a:txBody>
                    <a:bodyPr/>
                    <a:lstStyle/>
                    <a:p>
                      <a:pPr algn="l" fontAlgn="b"/>
                      <a:r>
                        <a:rPr lang="en-US" sz="1200" u="none" strike="noStrike" dirty="0">
                          <a:effectLst/>
                        </a:rPr>
                        <a:t>Scikit-Learn, </a:t>
                      </a:r>
                      <a:r>
                        <a:rPr lang="en-US" sz="1200" u="none" strike="noStrike" dirty="0" err="1">
                          <a:effectLst/>
                        </a:rPr>
                        <a:t>XGboost</a:t>
                      </a:r>
                      <a:r>
                        <a:rPr lang="en-US" sz="1200" u="none" strike="noStrike" dirty="0">
                          <a:effectLst/>
                        </a:rPr>
                        <a:t>, SPSS, Keras, Tensorflow, Pytorch, Caffe, or any other framework of your choice</a:t>
                      </a:r>
                      <a:endParaRPr lang="en-US" sz="1200" b="0" i="0" u="none" strike="noStrike" dirty="0">
                        <a:solidFill>
                          <a:srgbClr val="000000"/>
                        </a:solidFill>
                        <a:effectLst/>
                        <a:latin typeface="+mj-lt"/>
                      </a:endParaRPr>
                    </a:p>
                  </a:txBody>
                  <a:tcPr marL="68580" marR="34290" marT="34290" marB="34290" anchor="b"/>
                </a:tc>
                <a:extLst>
                  <a:ext uri="{0D108BD9-81ED-4DB2-BD59-A6C34878D82A}">
                    <a16:rowId xmlns:a16="http://schemas.microsoft.com/office/drawing/2014/main" val="1895631788"/>
                  </a:ext>
                </a:extLst>
              </a:tr>
              <a:tr h="6172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u="none" strike="noStrike" kern="1200" dirty="0">
                          <a:effectLst/>
                        </a:rPr>
                        <a:t>Structured: </a:t>
                      </a:r>
                      <a:r>
                        <a:rPr lang="en-US" sz="1300" u="none" strike="noStrike" dirty="0">
                          <a:effectLst/>
                        </a:rPr>
                        <a:t>Regression</a:t>
                      </a:r>
                      <a:endParaRPr lang="en-US" sz="1300" b="0" i="0" u="none" strike="noStrike" dirty="0">
                        <a:solidFill>
                          <a:srgbClr val="000000"/>
                        </a:solidFill>
                        <a:effectLst/>
                        <a:latin typeface="+mj-lt"/>
                      </a:endParaRPr>
                    </a:p>
                  </a:txBody>
                  <a:tcPr marL="68580" marR="34290" marT="34290" marB="3429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dirty="0">
                          <a:effectLst/>
                        </a:rPr>
                        <a:t>Spark mllib on WML, AWS Sagemaker Native, Azure ML Studio Native</a:t>
                      </a:r>
                      <a:endParaRPr lang="en-US" sz="1200" b="0" i="0" u="none" strike="noStrike" dirty="0">
                        <a:solidFill>
                          <a:srgbClr val="000000"/>
                        </a:solidFill>
                        <a:effectLst/>
                        <a:latin typeface="+mj-lt"/>
                      </a:endParaRPr>
                    </a:p>
                  </a:txBody>
                  <a:tcPr marL="68580" marR="34290" marT="34290" marB="3429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rPr>
                        <a:t>Scikit-Learn, </a:t>
                      </a:r>
                      <a:r>
                        <a:rPr kumimoji="0" lang="en-US" sz="1200" u="none" strike="noStrike" kern="1200" cap="none" spc="0" normalizeH="0" baseline="0" noProof="0" dirty="0" err="1">
                          <a:ln>
                            <a:noFill/>
                          </a:ln>
                          <a:effectLst/>
                          <a:uLnTx/>
                          <a:uFillTx/>
                        </a:rPr>
                        <a:t>XGboost</a:t>
                      </a:r>
                      <a:r>
                        <a:rPr kumimoji="0" lang="en-US" sz="1200" u="none" strike="noStrike" kern="1200" cap="none" spc="0" normalizeH="0" baseline="0" noProof="0" dirty="0">
                          <a:ln>
                            <a:noFill/>
                          </a:ln>
                          <a:effectLst/>
                          <a:uLnTx/>
                          <a:uFillTx/>
                        </a:rPr>
                        <a:t>, SPSS, Keras, Tensorflow, Pytorch, Caffe, or any other framework of your choice</a:t>
                      </a:r>
                      <a:endParaRPr kumimoji="0" lang="en-US" sz="1200" b="0" i="0" u="none" strike="noStrike" kern="1200" cap="none" spc="0" normalizeH="0" baseline="0" noProof="0" dirty="0">
                        <a:ln>
                          <a:noFill/>
                        </a:ln>
                        <a:solidFill>
                          <a:srgbClr val="000000"/>
                        </a:solidFill>
                        <a:effectLst/>
                        <a:uLnTx/>
                        <a:uFillTx/>
                        <a:latin typeface="Calibri Light" panose="020F0302020204030204"/>
                        <a:ea typeface="+mn-ea"/>
                        <a:cs typeface="+mn-cs"/>
                      </a:endParaRPr>
                    </a:p>
                  </a:txBody>
                  <a:tcPr marL="68580" marR="34290" marT="34290" marB="34290" anchor="b"/>
                </a:tc>
                <a:extLst>
                  <a:ext uri="{0D108BD9-81ED-4DB2-BD59-A6C34878D82A}">
                    <a16:rowId xmlns:a16="http://schemas.microsoft.com/office/drawing/2014/main" val="1434051589"/>
                  </a:ext>
                </a:extLst>
              </a:tr>
              <a:tr h="60173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u="none" strike="noStrike" kern="1200" dirty="0">
                          <a:effectLst/>
                        </a:rPr>
                        <a:t>Text: </a:t>
                      </a:r>
                      <a:r>
                        <a:rPr lang="en-US" sz="1300" u="none" strike="noStrike" dirty="0">
                          <a:effectLst/>
                        </a:rPr>
                        <a:t>Classification</a:t>
                      </a:r>
                      <a:endParaRPr lang="en-US" sz="1300" b="0" i="0" u="none" strike="noStrike" dirty="0">
                        <a:solidFill>
                          <a:srgbClr val="000000"/>
                        </a:solidFill>
                        <a:effectLst/>
                        <a:latin typeface="+mj-lt"/>
                      </a:endParaRPr>
                    </a:p>
                  </a:txBody>
                  <a:tcPr marL="68580" marR="34290" marT="34290" marB="34290" anchor="b"/>
                </a:tc>
                <a:tc>
                  <a:txBody>
                    <a:bodyPr/>
                    <a:lstStyle/>
                    <a:p>
                      <a:pPr algn="l" fontAlgn="b"/>
                      <a:r>
                        <a:rPr lang="en-US" sz="1200" u="none" strike="noStrike" kern="1200" dirty="0">
                          <a:effectLst/>
                        </a:rPr>
                        <a:t>Spark mllib on WML</a:t>
                      </a:r>
                      <a:endParaRPr lang="en-US" sz="1200" b="0" i="0" u="none" strike="noStrike" dirty="0">
                        <a:solidFill>
                          <a:srgbClr val="000000"/>
                        </a:solidFill>
                        <a:effectLst/>
                        <a:latin typeface="+mj-lt"/>
                      </a:endParaRPr>
                    </a:p>
                  </a:txBody>
                  <a:tcPr marL="68580" marR="34290" marT="34290" marB="3429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kern="1200" dirty="0">
                          <a:effectLst/>
                        </a:rPr>
                        <a:t>Coming Soon: Keras, Tensorflow, Pytorch, Caffe, and most others</a:t>
                      </a:r>
                      <a:endParaRPr lang="en-US" sz="1200" b="0" i="0" u="none" strike="noStrike" kern="1200" dirty="0">
                        <a:solidFill>
                          <a:srgbClr val="000000"/>
                        </a:solidFill>
                        <a:effectLst/>
                        <a:latin typeface="+mj-lt"/>
                        <a:ea typeface="+mn-ea"/>
                        <a:cs typeface="+mn-cs"/>
                      </a:endParaRPr>
                    </a:p>
                  </a:txBody>
                  <a:tcPr marL="68580" marR="34290" marT="34290" marB="34290" anchor="b"/>
                </a:tc>
                <a:extLst>
                  <a:ext uri="{0D108BD9-81ED-4DB2-BD59-A6C34878D82A}">
                    <a16:rowId xmlns:a16="http://schemas.microsoft.com/office/drawing/2014/main" val="3412909816"/>
                  </a:ext>
                </a:extLst>
              </a:tr>
              <a:tr h="601737">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300" u="none" strike="noStrike" kern="1200" dirty="0">
                          <a:effectLst/>
                        </a:rPr>
                        <a:t>Image</a:t>
                      </a:r>
                      <a:r>
                        <a:rPr lang="en-US" sz="1300" u="none" strike="noStrike" dirty="0">
                          <a:effectLst/>
                        </a:rPr>
                        <a:t>: Classification</a:t>
                      </a:r>
                      <a:endParaRPr lang="en-US" sz="1300" b="0" i="0" u="none" strike="noStrike" dirty="0">
                        <a:solidFill>
                          <a:srgbClr val="000000"/>
                        </a:solidFill>
                        <a:effectLst/>
                        <a:latin typeface="+mj-lt"/>
                      </a:endParaRPr>
                    </a:p>
                  </a:txBody>
                  <a:tcPr marL="68580" marR="34290" marT="34290" marB="34290" anchor="b"/>
                </a:tc>
                <a:tc>
                  <a:txBody>
                    <a:bodyPr/>
                    <a:lstStyle/>
                    <a:p>
                      <a:pPr algn="l" fontAlgn="b"/>
                      <a:r>
                        <a:rPr lang="en-US" sz="1200" u="none" strike="noStrike" dirty="0">
                          <a:effectLst/>
                        </a:rPr>
                        <a:t>Keras on WML</a:t>
                      </a:r>
                      <a:endParaRPr lang="en-US" sz="1200" b="0" i="0" u="none" strike="noStrike" dirty="0">
                        <a:solidFill>
                          <a:srgbClr val="000000"/>
                        </a:solidFill>
                        <a:effectLst/>
                        <a:latin typeface="+mj-lt"/>
                      </a:endParaRPr>
                    </a:p>
                  </a:txBody>
                  <a:tcPr marL="68580" marR="34290" marT="34290" marB="3429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u="none" strike="noStrike" kern="1200" dirty="0">
                          <a:effectLst/>
                        </a:rPr>
                        <a:t>Coming Soon: Keras, Tensorflow, Pytorch, Caffe, and most others</a:t>
                      </a:r>
                      <a:endParaRPr lang="en-US" sz="1200" b="0" i="0" u="none" strike="noStrike" kern="1200" dirty="0">
                        <a:solidFill>
                          <a:srgbClr val="000000"/>
                        </a:solidFill>
                        <a:effectLst/>
                        <a:latin typeface="+mj-lt"/>
                        <a:ea typeface="+mn-ea"/>
                        <a:cs typeface="+mn-cs"/>
                      </a:endParaRPr>
                    </a:p>
                  </a:txBody>
                  <a:tcPr marL="68580" marR="34290" marT="34290" marB="34290" anchor="b"/>
                </a:tc>
                <a:extLst>
                  <a:ext uri="{0D108BD9-81ED-4DB2-BD59-A6C34878D82A}">
                    <a16:rowId xmlns:a16="http://schemas.microsoft.com/office/drawing/2014/main" val="3538698624"/>
                  </a:ext>
                </a:extLst>
              </a:tr>
            </a:tbl>
          </a:graphicData>
        </a:graphic>
      </p:graphicFrame>
    </p:spTree>
    <p:extLst>
      <p:ext uri="{BB962C8B-B14F-4D97-AF65-F5344CB8AC3E}">
        <p14:creationId xmlns:p14="http://schemas.microsoft.com/office/powerpoint/2010/main" val="2704479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B6A0-E716-CD48-A5A9-97B64BC3E994}"/>
              </a:ext>
            </a:extLst>
          </p:cNvPr>
          <p:cNvSpPr>
            <a:spLocks noGrp="1"/>
          </p:cNvSpPr>
          <p:nvPr>
            <p:ph type="title"/>
          </p:nvPr>
        </p:nvSpPr>
        <p:spPr>
          <a:xfrm>
            <a:off x="309155" y="389968"/>
            <a:ext cx="7886700" cy="994172"/>
          </a:xfrm>
        </p:spPr>
        <p:txBody>
          <a:bodyPr/>
          <a:lstStyle/>
          <a:p>
            <a:r>
              <a:rPr lang="en-US" b="1" dirty="0">
                <a:latin typeface="IBM Plex Sans" panose="020B0503050000000000" pitchFamily="34" charset="77"/>
              </a:rPr>
              <a:t>Key wins in 2018</a:t>
            </a:r>
          </a:p>
        </p:txBody>
      </p:sp>
      <p:sp>
        <p:nvSpPr>
          <p:cNvPr id="5" name="Text Placeholder 2">
            <a:extLst>
              <a:ext uri="{FF2B5EF4-FFF2-40B4-BE49-F238E27FC236}">
                <a16:creationId xmlns:a16="http://schemas.microsoft.com/office/drawing/2014/main" id="{4FC2C478-23E8-644D-8745-E1C03FA5ACD0}"/>
              </a:ext>
            </a:extLst>
          </p:cNvPr>
          <p:cNvSpPr txBox="1">
            <a:spLocks/>
          </p:cNvSpPr>
          <p:nvPr/>
        </p:nvSpPr>
        <p:spPr>
          <a:xfrm>
            <a:off x="309155" y="2238310"/>
            <a:ext cx="4156910" cy="994172"/>
          </a:xfrm>
          <a:prstGeom prst="rect">
            <a:avLst/>
          </a:prstGeom>
        </p:spPr>
        <p:txBody>
          <a:bodyPr vert="horz" lIns="68580" tIns="34290" rIns="68580" bIns="34290" rtlCol="0" anchor="t"/>
          <a:lstStyle>
            <a:defPPr>
              <a:defRPr lang="en-US"/>
            </a:defPPr>
            <a:lvl1pPr marL="0" algn="ctr" defTabSz="914400" rtl="0" eaLnBrk="1" latinLnBrk="0" hangingPunct="1">
              <a:defRPr sz="1200" b="0" i="0" kern="1200">
                <a:solidFill>
                  <a:schemeClr val="tx1">
                    <a:tint val="75000"/>
                  </a:schemeClr>
                </a:solidFill>
                <a:latin typeface="Helvetica Neue Light" panose="02000403000000020004" pitchFamily="2" charset="0"/>
                <a:ea typeface="Helvetica Neue Light" panose="02000403000000020004" pitchFamily="2" charset="0"/>
                <a:cs typeface="Helvetica Neue" panose="0200050300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Helvetica Neue Light" panose="02000403000000020004" pitchFamily="2" charset="0"/>
                <a:cs typeface="Helvetica Neue" panose="02000503000000020004" pitchFamily="2" charset="0"/>
              </a:rPr>
              <a:t>Customer is going to use Watson OpenScale as a tool to provide transparency and assurance to the business stakeholder across internal audit/risk management groups who are creating AI models for various functions including credit management and fraud.</a:t>
            </a:r>
          </a:p>
        </p:txBody>
      </p:sp>
      <p:sp>
        <p:nvSpPr>
          <p:cNvPr id="6" name="Text Placeholder 2">
            <a:extLst>
              <a:ext uri="{FF2B5EF4-FFF2-40B4-BE49-F238E27FC236}">
                <a16:creationId xmlns:a16="http://schemas.microsoft.com/office/drawing/2014/main" id="{165B9205-5F9A-D542-9CAC-CE1630B19E99}"/>
              </a:ext>
            </a:extLst>
          </p:cNvPr>
          <p:cNvSpPr txBox="1">
            <a:spLocks/>
          </p:cNvSpPr>
          <p:nvPr/>
        </p:nvSpPr>
        <p:spPr>
          <a:xfrm>
            <a:off x="4677937" y="2238310"/>
            <a:ext cx="4156910" cy="1117477"/>
          </a:xfrm>
          <a:prstGeom prst="rect">
            <a:avLst/>
          </a:prstGeom>
        </p:spPr>
        <p:txBody>
          <a:bodyPr vert="horz" lIns="0" tIns="0" rIns="0" bIns="0" rtlCol="0">
            <a:noAutofit/>
          </a:bodyPr>
          <a:lstStyle>
            <a:lvl1pPr marL="380981" indent="-380981" algn="l" defTabSz="609585" rtl="0" eaLnBrk="1" latinLnBrk="0" hangingPunct="1">
              <a:lnSpc>
                <a:spcPct val="100000"/>
              </a:lnSpc>
              <a:spcBef>
                <a:spcPts val="1467"/>
              </a:spcBef>
              <a:buFont typeface="Arial" charset="0"/>
              <a:buChar char="•"/>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85" rtl="0" eaLnBrk="1" latinLnBrk="0" hangingPunct="1">
              <a:lnSpc>
                <a:spcPct val="100000"/>
              </a:lnSpc>
              <a:spcBef>
                <a:spcPts val="1467"/>
              </a:spcBef>
              <a:spcAft>
                <a:spcPts val="0"/>
              </a:spcAft>
              <a:buFont typeface="Arial" charset="0"/>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1467"/>
              </a:spcBef>
              <a:spcAft>
                <a:spcPts val="0"/>
              </a:spcAft>
              <a:buClrTx/>
              <a:buSzTx/>
              <a:buFont typeface="Arial" charset="0"/>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cs typeface="Arial" charset="0"/>
              </a:rPr>
              <a:t>Building an enterprise class platform to provide monitoring of models across variety of frameworks and serve environments. The emphasis is on measurement of model accuracy plus black box </a:t>
            </a:r>
            <a:r>
              <a:rPr kumimoji="0" lang="en-US" sz="1200" b="0" i="0" u="none" strike="noStrike" kern="1200" cap="none" spc="0" normalizeH="0" baseline="0" noProof="0" dirty="0" err="1">
                <a:ln>
                  <a:noFill/>
                </a:ln>
                <a:solidFill>
                  <a:srgbClr val="000000"/>
                </a:solidFill>
                <a:effectLst/>
                <a:uLnTx/>
                <a:uFillTx/>
                <a:latin typeface="IBM Plex Sans" panose="020B0503050000000000" pitchFamily="34" charset="77"/>
                <a:cs typeface="Arial" charset="0"/>
              </a:rPr>
              <a:t>explainability</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cs typeface="Arial" charset="0"/>
              </a:rPr>
              <a:t> – Model accuracy, identifying degradation over time and model ops are primary needs.</a:t>
            </a:r>
          </a:p>
        </p:txBody>
      </p:sp>
      <p:pic>
        <p:nvPicPr>
          <p:cNvPr id="7" name="Picture 6">
            <a:extLst>
              <a:ext uri="{FF2B5EF4-FFF2-40B4-BE49-F238E27FC236}">
                <a16:creationId xmlns:a16="http://schemas.microsoft.com/office/drawing/2014/main" id="{A833EFE3-B3DF-6C4F-AE5A-A971B99FB0A0}"/>
              </a:ext>
            </a:extLst>
          </p:cNvPr>
          <p:cNvPicPr>
            <a:picLocks noChangeAspect="1"/>
          </p:cNvPicPr>
          <p:nvPr/>
        </p:nvPicPr>
        <p:blipFill>
          <a:blip r:embed="rId2"/>
          <a:stretch>
            <a:fillRect/>
          </a:stretch>
        </p:blipFill>
        <p:spPr>
          <a:xfrm>
            <a:off x="1482698" y="1260101"/>
            <a:ext cx="1809823" cy="732548"/>
          </a:xfrm>
          <a:prstGeom prst="rect">
            <a:avLst/>
          </a:prstGeom>
        </p:spPr>
      </p:pic>
      <p:pic>
        <p:nvPicPr>
          <p:cNvPr id="8" name="Picture 7">
            <a:extLst>
              <a:ext uri="{FF2B5EF4-FFF2-40B4-BE49-F238E27FC236}">
                <a16:creationId xmlns:a16="http://schemas.microsoft.com/office/drawing/2014/main" id="{8F296746-BD58-4946-8567-174C12E51D5F}"/>
              </a:ext>
            </a:extLst>
          </p:cNvPr>
          <p:cNvPicPr>
            <a:picLocks noChangeAspect="1"/>
          </p:cNvPicPr>
          <p:nvPr/>
        </p:nvPicPr>
        <p:blipFill>
          <a:blip r:embed="rId3"/>
          <a:stretch>
            <a:fillRect/>
          </a:stretch>
        </p:blipFill>
        <p:spPr>
          <a:xfrm>
            <a:off x="5433427" y="1371600"/>
            <a:ext cx="2407255" cy="539419"/>
          </a:xfrm>
          <a:prstGeom prst="rect">
            <a:avLst/>
          </a:prstGeom>
        </p:spPr>
      </p:pic>
      <p:sp>
        <p:nvSpPr>
          <p:cNvPr id="3" name="TextBox 2">
            <a:extLst>
              <a:ext uri="{FF2B5EF4-FFF2-40B4-BE49-F238E27FC236}">
                <a16:creationId xmlns:a16="http://schemas.microsoft.com/office/drawing/2014/main" id="{1E8F17E3-763A-1B48-B34B-8890CDFCD606}"/>
              </a:ext>
            </a:extLst>
          </p:cNvPr>
          <p:cNvSpPr txBox="1"/>
          <p:nvPr/>
        </p:nvSpPr>
        <p:spPr>
          <a:xfrm>
            <a:off x="3292521" y="536478"/>
            <a:ext cx="2817334"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0000"/>
                </a:solidFill>
                <a:effectLst/>
                <a:uLnTx/>
                <a:uFillTx/>
                <a:latin typeface="Arial"/>
                <a:ea typeface="+mn-ea"/>
                <a:cs typeface="+mn-cs"/>
              </a:rPr>
              <a:t>Confidential</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F0000"/>
                </a:solidFill>
                <a:effectLst/>
                <a:uLnTx/>
                <a:uFillTx/>
                <a:latin typeface="Arial"/>
                <a:ea typeface="+mn-ea"/>
                <a:cs typeface="+mn-cs"/>
              </a:rPr>
              <a:t>Internal use only</a:t>
            </a:r>
          </a:p>
        </p:txBody>
      </p:sp>
    </p:spTree>
    <p:extLst>
      <p:ext uri="{BB962C8B-B14F-4D97-AF65-F5344CB8AC3E}">
        <p14:creationId xmlns:p14="http://schemas.microsoft.com/office/powerpoint/2010/main" val="3024326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7ABB-7A9B-1E46-942E-1F33A69D359B}"/>
              </a:ext>
            </a:extLst>
          </p:cNvPr>
          <p:cNvSpPr>
            <a:spLocks noGrp="1"/>
          </p:cNvSpPr>
          <p:nvPr>
            <p:ph type="title"/>
          </p:nvPr>
        </p:nvSpPr>
        <p:spPr>
          <a:xfrm>
            <a:off x="228600" y="291935"/>
            <a:ext cx="7434558" cy="381000"/>
          </a:xfrm>
        </p:spPr>
        <p:txBody>
          <a:bodyPr/>
          <a:lstStyle/>
          <a:p>
            <a:r>
              <a:rPr lang="en-US" dirty="0">
                <a:latin typeface="IBM Plex Sans" panose="020B0503050000000000" pitchFamily="34" charset="77"/>
              </a:rPr>
              <a:t>Where to get content and help?</a:t>
            </a:r>
            <a:endParaRPr lang="en-US" sz="1600" dirty="0">
              <a:latin typeface="IBM Plex Sans" panose="020B0503050000000000" pitchFamily="34" charset="77"/>
            </a:endParaRPr>
          </a:p>
        </p:txBody>
      </p:sp>
      <p:sp>
        <p:nvSpPr>
          <p:cNvPr id="3" name="TextBox 2">
            <a:extLst>
              <a:ext uri="{FF2B5EF4-FFF2-40B4-BE49-F238E27FC236}">
                <a16:creationId xmlns:a16="http://schemas.microsoft.com/office/drawing/2014/main" id="{3305EF4D-26F3-E842-BA4F-3C0676D16B6A}"/>
              </a:ext>
            </a:extLst>
          </p:cNvPr>
          <p:cNvSpPr txBox="1"/>
          <p:nvPr/>
        </p:nvSpPr>
        <p:spPr>
          <a:xfrm>
            <a:off x="292474" y="837079"/>
            <a:ext cx="4279526" cy="3416320"/>
          </a:xfrm>
          <a:prstGeom prst="rect">
            <a:avLst/>
          </a:prstGeom>
          <a:noFill/>
          <a:ln>
            <a:solidFill>
              <a:schemeClr val="tx1">
                <a:lumMod val="95000"/>
                <a:lumOff val="5000"/>
              </a:schemeClr>
            </a:solidFill>
          </a:ln>
        </p:spPr>
        <p:txBody>
          <a:bodyPr wrap="square" rtlCol="0">
            <a:spAutoFit/>
          </a:bodyPr>
          <a:lstStyle/>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Learn the offering - </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hlinkClick r:id="rId2"/>
              </a:rPr>
              <a:t>http://ibm.biz/sellaiopenscale</a:t>
            </a: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Offering overview</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Features overview </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Sales FAQ</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Tech FAQ</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Sizing, Pricing and packaging</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Tech discovery questionnaire </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Demo (with script)</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Competitive perspective</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Use cases</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342900" marR="0" lvl="0" indent="-342900" algn="l" defTabSz="685800" rtl="0" eaLnBrk="1" fontAlgn="auto" latinLnBrk="0" hangingPunct="1">
              <a:lnSpc>
                <a:spcPct val="100000"/>
              </a:lnSpc>
              <a:spcBef>
                <a:spcPts val="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Find opportunities - </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hlinkClick r:id="rId2"/>
              </a:rPr>
              <a:t>http://ibm.biz/sellaiopenscale</a:t>
            </a: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Discovery questions</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Buying occasions</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Customer profile</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Sales plays</a:t>
            </a: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685800" marR="0" lvl="1" indent="-34290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p:txBody>
      </p:sp>
      <p:sp>
        <p:nvSpPr>
          <p:cNvPr id="7" name="TextBox 6">
            <a:extLst>
              <a:ext uri="{FF2B5EF4-FFF2-40B4-BE49-F238E27FC236}">
                <a16:creationId xmlns:a16="http://schemas.microsoft.com/office/drawing/2014/main" id="{BDFEE0D3-410B-3045-A2C9-2F68B86FFC83}"/>
              </a:ext>
            </a:extLst>
          </p:cNvPr>
          <p:cNvSpPr txBox="1"/>
          <p:nvPr/>
        </p:nvSpPr>
        <p:spPr>
          <a:xfrm>
            <a:off x="4808765" y="837080"/>
            <a:ext cx="4146976" cy="3416320"/>
          </a:xfrm>
          <a:prstGeom prst="rect">
            <a:avLst/>
          </a:prstGeom>
          <a:noFill/>
          <a:ln>
            <a:solidFill>
              <a:schemeClr val="tx1">
                <a:lumMod val="95000"/>
                <a:lumOff val="5000"/>
              </a:schemeClr>
            </a:solidFill>
          </a:ln>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Key Contacts:</a:t>
            </a: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Michael Scruggs (</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hlinkClick r:id="rId3"/>
              </a:rPr>
              <a:t>mscruggs@us.ibm.com</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Global Sales Leader, IBM Data Science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Rahul </a:t>
            </a:r>
            <a:r>
              <a:rPr kumimoji="0" lang="en-US" sz="1200" b="0" i="0" u="none" strike="noStrike" kern="1200" cap="none" spc="0" normalizeH="0" baseline="0" noProof="0" dirty="0" err="1">
                <a:ln>
                  <a:noFill/>
                </a:ln>
                <a:solidFill>
                  <a:srgbClr val="000000"/>
                </a:solidFill>
                <a:effectLst/>
                <a:uLnTx/>
                <a:uFillTx/>
                <a:latin typeface="IBM Plex Sans" panose="020B0503050000000000" pitchFamily="34" charset="77"/>
                <a:ea typeface="+mn-ea"/>
                <a:cs typeface="+mn-cs"/>
              </a:rPr>
              <a:t>Akolkar</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 (</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hlinkClick r:id="rId4"/>
              </a:rPr>
              <a:t>akolkar@us.ibm.com</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WW Technical Sales Leader, Watson Data and AI</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Rohan Vaidyanathan (</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hlinkClick r:id="rId5"/>
              </a:rPr>
              <a:t>rvaidya@us.ibm.com</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Anthony Stevens (</a:t>
            </a:r>
            <a:r>
              <a:rPr kumimoji="0" lang="en-US" sz="1200" b="0" i="0" u="none" strike="noStrike" kern="1200" cap="none" spc="0" normalizeH="0" baseline="0" noProof="0" dirty="0">
                <a:ln>
                  <a:noFill/>
                </a:ln>
                <a:solidFill>
                  <a:srgbClr val="000000"/>
                </a:solidFill>
                <a:effectLst/>
                <a:uLnTx/>
                <a:uFillTx/>
                <a:latin typeface="Arial"/>
                <a:ea typeface="+mn-ea"/>
                <a:cs typeface="+mn-cs"/>
                <a:hlinkClick r:id="rId6"/>
              </a:rPr>
              <a:t>apsteven@us.ibm.com</a:t>
            </a:r>
            <a:r>
              <a:rPr kumimoji="0" lang="en-US" sz="12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IBM Plex Sans" panose="020B0503050000000000" pitchFamily="34" charset="77"/>
                <a:ea typeface="+mn-ea"/>
                <a:cs typeface="+mn-cs"/>
              </a:rPr>
              <a:t>Anshu</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 Jain (</a:t>
            </a:r>
            <a:r>
              <a:rPr kumimoji="0" lang="en-US" sz="1200" b="0" i="0" u="none" strike="noStrike" kern="1200" cap="none" spc="0" normalizeH="0" baseline="0" noProof="0" dirty="0" err="1">
                <a:ln>
                  <a:noFill/>
                </a:ln>
                <a:solidFill>
                  <a:srgbClr val="000000"/>
                </a:solidFill>
                <a:effectLst/>
                <a:uLnTx/>
                <a:uFillTx/>
                <a:latin typeface="Arial"/>
                <a:ea typeface="+mn-ea"/>
                <a:cs typeface="+mn-cs"/>
                <a:hlinkClick r:id="rId7"/>
              </a:rPr>
              <a:t>anshujain@us.ibm.com</a:t>
            </a:r>
            <a:r>
              <a:rPr kumimoji="0" lang="en-US" sz="1200" b="0" i="0" u="none" strike="noStrike" kern="1200" cap="none" spc="0" normalizeH="0" baseline="0" noProof="0" dirty="0">
                <a:ln>
                  <a:noFill/>
                </a:ln>
                <a:solidFill>
                  <a:srgbClr val="000000"/>
                </a:solidFill>
                <a:effectLst/>
                <a:uLnTx/>
                <a:uFillTx/>
                <a:latin typeface="Arial"/>
                <a:ea typeface="+mn-ea"/>
                <a:cs typeface="+mn-cs"/>
              </a:rPr>
              <a:t>)</a:t>
            </a: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Offering Management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Slack</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t>
            </a:r>
            <a:r>
              <a:rPr kumimoji="0" lang="en-US" sz="1200" b="0" i="0" u="none" strike="noStrike" kern="1200" cap="none" spc="0" normalizeH="0" baseline="0" noProof="0" dirty="0" err="1">
                <a:ln>
                  <a:noFill/>
                </a:ln>
                <a:solidFill>
                  <a:srgbClr val="000000"/>
                </a:solidFill>
                <a:effectLst/>
                <a:uLnTx/>
                <a:uFillTx/>
                <a:latin typeface="IBM Plex Sans" panose="020B0503050000000000" pitchFamily="34" charset="77"/>
                <a:ea typeface="+mn-ea"/>
                <a:cs typeface="+mn-cs"/>
              </a:rPr>
              <a:t>ai-openscale</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 : </a:t>
            </a:r>
            <a:r>
              <a:rPr kumimoji="0" lang="en-US" sz="1200" b="0" i="1"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General questions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t>
            </a:r>
            <a:r>
              <a:rPr kumimoji="0" lang="en-US" sz="1200" b="0" i="0" u="none" strike="noStrike" kern="1200" cap="none" spc="0" normalizeH="0" baseline="0" noProof="0" dirty="0" err="1">
                <a:ln>
                  <a:noFill/>
                </a:ln>
                <a:solidFill>
                  <a:srgbClr val="000000"/>
                </a:solidFill>
                <a:effectLst/>
                <a:uLnTx/>
                <a:uFillTx/>
                <a:latin typeface="IBM Plex Sans" panose="020B0503050000000000" pitchFamily="34" charset="77"/>
                <a:ea typeface="+mn-ea"/>
                <a:cs typeface="+mn-cs"/>
              </a:rPr>
              <a:t>ai</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t>
            </a:r>
            <a:r>
              <a:rPr kumimoji="0" lang="en-US" sz="1200" b="0" i="0" u="none" strike="noStrike" kern="1200" cap="none" spc="0" normalizeH="0" baseline="0" noProof="0" dirty="0" err="1">
                <a:ln>
                  <a:noFill/>
                </a:ln>
                <a:solidFill>
                  <a:srgbClr val="000000"/>
                </a:solidFill>
                <a:effectLst/>
                <a:uLnTx/>
                <a:uFillTx/>
                <a:latin typeface="IBM Plex Sans" panose="020B0503050000000000" pitchFamily="34" charset="77"/>
                <a:ea typeface="+mn-ea"/>
                <a:cs typeface="+mn-cs"/>
              </a:rPr>
              <a:t>openscale</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-sales : </a:t>
            </a:r>
            <a:r>
              <a:rPr kumimoji="0" lang="en-US" sz="1200" b="0" i="1"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Sales </a:t>
            </a:r>
            <a:r>
              <a:rPr kumimoji="0" lang="en-US" sz="1200" b="0" i="1" u="none" strike="noStrike" kern="1200" cap="none" spc="0" normalizeH="0" baseline="0" noProof="0" dirty="0" err="1">
                <a:ln>
                  <a:noFill/>
                </a:ln>
                <a:solidFill>
                  <a:srgbClr val="000000"/>
                </a:solidFill>
                <a:effectLst/>
                <a:uLnTx/>
                <a:uFillTx/>
                <a:latin typeface="IBM Plex Sans" panose="020B0503050000000000" pitchFamily="34" charset="77"/>
                <a:ea typeface="+mn-ea"/>
                <a:cs typeface="+mn-cs"/>
              </a:rPr>
              <a:t>winroom</a:t>
            </a:r>
            <a:endParaRPr kumimoji="0" lang="en-US" sz="1200" b="0" i="1"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t>
            </a:r>
            <a:r>
              <a:rPr kumimoji="0" lang="en-US" sz="1200" b="0" i="0" u="none" strike="noStrike" kern="1200" cap="none" spc="0" normalizeH="0" baseline="0" noProof="0" dirty="0" err="1">
                <a:ln>
                  <a:noFill/>
                </a:ln>
                <a:solidFill>
                  <a:srgbClr val="000000"/>
                </a:solidFill>
                <a:effectLst/>
                <a:uLnTx/>
                <a:uFillTx/>
                <a:latin typeface="IBM Plex Sans" panose="020B0503050000000000" pitchFamily="34" charset="77"/>
                <a:ea typeface="+mn-ea"/>
                <a:cs typeface="+mn-cs"/>
              </a:rPr>
              <a:t>ai</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a:t>
            </a:r>
            <a:r>
              <a:rPr kumimoji="0" lang="en-US" sz="1200" b="0" i="0" u="none" strike="noStrike" kern="1200" cap="none" spc="0" normalizeH="0" baseline="0" noProof="0" dirty="0" err="1">
                <a:ln>
                  <a:noFill/>
                </a:ln>
                <a:solidFill>
                  <a:srgbClr val="000000"/>
                </a:solidFill>
                <a:effectLst/>
                <a:uLnTx/>
                <a:uFillTx/>
                <a:latin typeface="IBM Plex Sans" panose="020B0503050000000000" pitchFamily="34" charset="77"/>
                <a:ea typeface="+mn-ea"/>
                <a:cs typeface="+mn-cs"/>
              </a:rPr>
              <a:t>openscale</a:t>
            </a:r>
            <a:r>
              <a:rPr kumimoji="0" lang="en-US" sz="1200"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-support : </a:t>
            </a:r>
            <a:r>
              <a:rPr kumimoji="0" lang="en-US" sz="1200" b="0" i="1" u="none" strike="noStrike" kern="1200" cap="none" spc="0" normalizeH="0" baseline="0" noProof="0" dirty="0">
                <a:ln>
                  <a:noFill/>
                </a:ln>
                <a:solidFill>
                  <a:srgbClr val="000000"/>
                </a:solidFill>
                <a:effectLst/>
                <a:uLnTx/>
                <a:uFillTx/>
                <a:latin typeface="IBM Plex Sans" panose="020B0503050000000000" pitchFamily="34" charset="77"/>
                <a:ea typeface="+mn-ea"/>
                <a:cs typeface="+mn-cs"/>
              </a:rPr>
              <a:t>Tech support</a:t>
            </a:r>
          </a:p>
        </p:txBody>
      </p:sp>
    </p:spTree>
    <p:extLst>
      <p:ext uri="{BB962C8B-B14F-4D97-AF65-F5344CB8AC3E}">
        <p14:creationId xmlns:p14="http://schemas.microsoft.com/office/powerpoint/2010/main" val="2246348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99CFBD-242F-3346-B02A-5F00DA1FB3BC}"/>
              </a:ext>
            </a:extLst>
          </p:cNvPr>
          <p:cNvSpPr>
            <a:spLocks noGrp="1"/>
          </p:cNvSpPr>
          <p:nvPr>
            <p:ph type="sldNum" sz="quarter" idx="4"/>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Arial"/>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FFFFFF"/>
              </a:solidFill>
              <a:effectLst/>
              <a:uLnTx/>
              <a:uFillTx/>
              <a:latin typeface="Arial"/>
              <a:cs typeface="Arial" charset="0"/>
            </a:endParaRPr>
          </a:p>
        </p:txBody>
      </p:sp>
      <p:sp>
        <p:nvSpPr>
          <p:cNvPr id="3" name="Title 1">
            <a:extLst>
              <a:ext uri="{FF2B5EF4-FFF2-40B4-BE49-F238E27FC236}">
                <a16:creationId xmlns:a16="http://schemas.microsoft.com/office/drawing/2014/main" id="{BFC509CB-F88A-A245-8442-6D2F6BB52200}"/>
              </a:ext>
            </a:extLst>
          </p:cNvPr>
          <p:cNvSpPr txBox="1">
            <a:spLocks/>
          </p:cNvSpPr>
          <p:nvPr/>
        </p:nvSpPr>
        <p:spPr>
          <a:xfrm>
            <a:off x="300246" y="338113"/>
            <a:ext cx="8453056" cy="373949"/>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700" b="0" i="0" u="none" strike="noStrike" kern="1200" cap="none" spc="0" normalizeH="0" baseline="0" noProof="0" dirty="0">
                <a:ln>
                  <a:noFill/>
                </a:ln>
                <a:solidFill>
                  <a:srgbClr val="FFFFFF"/>
                </a:solidFill>
                <a:effectLst/>
                <a:uLnTx/>
                <a:uFillTx/>
                <a:latin typeface="IBM Plex Sans" panose="020B0503050203000203" pitchFamily="34" charset="77"/>
                <a:cs typeface="Arial" charset="0"/>
              </a:rPr>
              <a:t>Business stakeholders do not trust AI</a:t>
            </a:r>
          </a:p>
        </p:txBody>
      </p:sp>
      <p:sp>
        <p:nvSpPr>
          <p:cNvPr id="17" name="Text Placeholder 4">
            <a:extLst>
              <a:ext uri="{FF2B5EF4-FFF2-40B4-BE49-F238E27FC236}">
                <a16:creationId xmlns:a16="http://schemas.microsoft.com/office/drawing/2014/main" id="{2E72C0E8-FAE3-944A-9C9F-48EEEFF74011}"/>
              </a:ext>
            </a:extLst>
          </p:cNvPr>
          <p:cNvSpPr txBox="1">
            <a:spLocks/>
          </p:cNvSpPr>
          <p:nvPr/>
        </p:nvSpPr>
        <p:spPr>
          <a:xfrm>
            <a:off x="641838" y="1192852"/>
            <a:ext cx="2892670" cy="1037370"/>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0" rtl="0" eaLnBrk="1" fontAlgn="auto" latinLnBrk="0" hangingPunct="1">
              <a:lnSpc>
                <a:spcPct val="90000"/>
              </a:lnSpc>
              <a:spcBef>
                <a:spcPts val="0"/>
              </a:spcBef>
              <a:spcAft>
                <a:spcPts val="0"/>
              </a:spcAft>
              <a:buClrTx/>
              <a:buSzTx/>
              <a:buFont typeface="Arial"/>
              <a:buNone/>
              <a:tabLst/>
              <a:defRPr/>
            </a:pPr>
            <a:r>
              <a:rPr kumimoji="0" lang="fi-FI" sz="5400" b="0" i="0" u="none" strike="noStrike" kern="1200" cap="none" spc="0" normalizeH="0" baseline="0" noProof="0" dirty="0">
                <a:ln>
                  <a:noFill/>
                </a:ln>
                <a:solidFill>
                  <a:srgbClr val="69A6FF"/>
                </a:solidFill>
                <a:effectLst/>
                <a:uLnTx/>
                <a:uFillTx/>
                <a:latin typeface="IBM Plex Mono Light" panose="020B0409050203000203" pitchFamily="49" charset="77"/>
                <a:cs typeface="Arial" charset="0"/>
              </a:rPr>
              <a:t>60%</a:t>
            </a:r>
          </a:p>
        </p:txBody>
      </p:sp>
      <p:sp>
        <p:nvSpPr>
          <p:cNvPr id="18" name="Title 1">
            <a:extLst>
              <a:ext uri="{FF2B5EF4-FFF2-40B4-BE49-F238E27FC236}">
                <a16:creationId xmlns:a16="http://schemas.microsoft.com/office/drawing/2014/main" id="{23E2DC7C-AC2C-8744-A264-37C9F377C66E}"/>
              </a:ext>
            </a:extLst>
          </p:cNvPr>
          <p:cNvSpPr txBox="1">
            <a:spLocks/>
          </p:cNvSpPr>
          <p:nvPr/>
        </p:nvSpPr>
        <p:spPr>
          <a:xfrm>
            <a:off x="641838" y="1987607"/>
            <a:ext cx="3182816" cy="544232"/>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2133" kern="1200">
                <a:solidFill>
                  <a:schemeClr val="bg2"/>
                </a:solidFill>
                <a:latin typeface="+mj-lt"/>
                <a:ea typeface="Arial" charset="0"/>
                <a:cs typeface="Arial" charset="0"/>
              </a:defRPr>
            </a:lvl1pPr>
          </a:lstStyle>
          <a:p>
            <a:pPr marL="0" marR="0" lvl="0" indent="0" algn="l" defTabSz="60957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cs typeface="Arial" charset="0"/>
              </a:rPr>
              <a:t>of companies see </a:t>
            </a:r>
            <a:r>
              <a:rPr kumimoji="0" lang="en-US" sz="1200" b="1" i="0" u="none" strike="noStrike" kern="1200" cap="none" spc="0" normalizeH="0" baseline="0" noProof="0" dirty="0">
                <a:ln>
                  <a:noFill/>
                </a:ln>
                <a:solidFill>
                  <a:srgbClr val="FFFFFF"/>
                </a:solidFill>
                <a:effectLst/>
                <a:uLnTx/>
                <a:uFillTx/>
                <a:latin typeface="IBM Plex Sans"/>
                <a:cs typeface="Arial" charset="0"/>
              </a:rPr>
              <a:t>regulatory constraints </a:t>
            </a:r>
            <a:r>
              <a:rPr kumimoji="0" lang="en-US" sz="1200" b="0" i="0" u="none" strike="noStrike" kern="1200" cap="none" spc="0" normalizeH="0" baseline="0" noProof="0" dirty="0">
                <a:ln>
                  <a:noFill/>
                </a:ln>
                <a:solidFill>
                  <a:srgbClr val="FFFFFF"/>
                </a:solidFill>
                <a:effectLst/>
                <a:uLnTx/>
                <a:uFillTx/>
                <a:latin typeface="IBM Plex Sans"/>
                <a:cs typeface="Arial" charset="0"/>
              </a:rPr>
              <a:t>as a barrier to implementing AI.</a:t>
            </a:r>
          </a:p>
          <a:p>
            <a:pPr marL="285743" marR="0" lvl="0" indent="-285743" algn="r" defTabSz="609570" rtl="0" eaLnBrk="1" fontAlgn="auto" latinLnBrk="0" hangingPunct="1">
              <a:lnSpc>
                <a:spcPct val="90000"/>
              </a:lnSpc>
              <a:spcBef>
                <a:spcPct val="0"/>
              </a:spcBef>
              <a:spcAft>
                <a:spcPts val="0"/>
              </a:spcAft>
              <a:buClrTx/>
              <a:buSzTx/>
              <a:buFont typeface="System Font Regular"/>
              <a:buChar char="–"/>
              <a:tabLst/>
              <a:defRPr/>
            </a:pPr>
            <a:endParaRPr kumimoji="0" lang="en-US" sz="600" b="0" i="1" u="none" strike="noStrike" kern="1200" cap="none" spc="0" normalizeH="0" baseline="0" noProof="0" dirty="0">
              <a:ln>
                <a:noFill/>
              </a:ln>
              <a:solidFill>
                <a:srgbClr val="FFFFFF"/>
              </a:solidFill>
              <a:effectLst/>
              <a:uLnTx/>
              <a:uFillTx/>
              <a:latin typeface="IBM Plex Sans"/>
              <a:cs typeface="Arial" charset="0"/>
            </a:endParaRPr>
          </a:p>
          <a:p>
            <a:pPr marL="285743" marR="0" lvl="0" indent="-285743" algn="r" defTabSz="609570" rtl="0" eaLnBrk="1" fontAlgn="auto" latinLnBrk="0" hangingPunct="1">
              <a:lnSpc>
                <a:spcPct val="90000"/>
              </a:lnSpc>
              <a:spcBef>
                <a:spcPct val="0"/>
              </a:spcBef>
              <a:spcAft>
                <a:spcPts val="0"/>
              </a:spcAft>
              <a:buClrTx/>
              <a:buSzTx/>
              <a:buFont typeface="System Font Regular"/>
              <a:buChar char="–"/>
              <a:tabLst/>
              <a:defRPr/>
            </a:pPr>
            <a:r>
              <a:rPr kumimoji="0" lang="en-US" sz="600" b="0" i="1" u="none" strike="noStrike" kern="1200" cap="none" spc="0" normalizeH="0" baseline="0" noProof="0" dirty="0">
                <a:ln>
                  <a:noFill/>
                </a:ln>
                <a:solidFill>
                  <a:srgbClr val="FFFFFF"/>
                </a:solidFill>
                <a:effectLst/>
                <a:uLnTx/>
                <a:uFillTx/>
                <a:latin typeface="IBM Plex Sans"/>
                <a:cs typeface="Arial" charset="0"/>
              </a:rPr>
              <a:t>IBM IBV AI 2018</a:t>
            </a:r>
          </a:p>
        </p:txBody>
      </p:sp>
      <p:sp>
        <p:nvSpPr>
          <p:cNvPr id="12" name="Text Placeholder 4">
            <a:extLst>
              <a:ext uri="{FF2B5EF4-FFF2-40B4-BE49-F238E27FC236}">
                <a16:creationId xmlns:a16="http://schemas.microsoft.com/office/drawing/2014/main" id="{56B4CE5B-3BA1-B448-B6C3-250DE72A267A}"/>
              </a:ext>
            </a:extLst>
          </p:cNvPr>
          <p:cNvSpPr txBox="1">
            <a:spLocks/>
          </p:cNvSpPr>
          <p:nvPr/>
        </p:nvSpPr>
        <p:spPr>
          <a:xfrm>
            <a:off x="641838" y="2958475"/>
            <a:ext cx="2330678" cy="1094130"/>
          </a:xfrm>
          <a:prstGeom prst="rect">
            <a:avLst/>
          </a:prstGeom>
        </p:spPr>
        <p:txBody>
          <a:bodyPr vert="horz" lIns="0" tIns="0" rIns="0" bIns="0" rtlCol="0">
            <a:noAutofit/>
          </a:bodyPr>
          <a:lstStyle>
            <a:lvl1pPr marL="0" indent="0" algn="l" defTabSz="609585" rtl="0" eaLnBrk="1" latinLnBrk="0" hangingPunct="1">
              <a:lnSpc>
                <a:spcPct val="90000"/>
              </a:lnSpc>
              <a:spcBef>
                <a:spcPts val="0"/>
              </a:spcBef>
              <a:buFont typeface="Arial"/>
              <a:buNone/>
              <a:defRPr sz="12800" b="1" kern="1200" baseline="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0"/>
              </a:spcBef>
              <a:spcAft>
                <a:spcPts val="0"/>
              </a:spcAft>
              <a:buClrTx/>
              <a:buSzTx/>
              <a:buFont typeface="Arial"/>
              <a:buNone/>
              <a:tabLst/>
              <a:defRPr/>
            </a:pPr>
            <a:r>
              <a:rPr kumimoji="0" lang="fi-FI" sz="5400" b="0" i="0" u="none" strike="noStrike" kern="1200" cap="none" spc="0" normalizeH="0" baseline="0" noProof="0" dirty="0">
                <a:ln>
                  <a:noFill/>
                </a:ln>
                <a:solidFill>
                  <a:srgbClr val="69A6FF"/>
                </a:solidFill>
                <a:effectLst/>
                <a:uLnTx/>
                <a:uFillTx/>
                <a:latin typeface="IBM Plex Mono Light" panose="020B0409050203000203" pitchFamily="49" charset="77"/>
                <a:cs typeface="Arial" charset="0"/>
              </a:rPr>
              <a:t>63%</a:t>
            </a:r>
          </a:p>
        </p:txBody>
      </p:sp>
      <p:sp>
        <p:nvSpPr>
          <p:cNvPr id="14" name="Title 1">
            <a:extLst>
              <a:ext uri="{FF2B5EF4-FFF2-40B4-BE49-F238E27FC236}">
                <a16:creationId xmlns:a16="http://schemas.microsoft.com/office/drawing/2014/main" id="{D9BE2F79-5D30-2C4A-951F-BDF748F642FD}"/>
              </a:ext>
            </a:extLst>
          </p:cNvPr>
          <p:cNvSpPr txBox="1">
            <a:spLocks/>
          </p:cNvSpPr>
          <p:nvPr/>
        </p:nvSpPr>
        <p:spPr>
          <a:xfrm>
            <a:off x="641838" y="3761768"/>
            <a:ext cx="3182816" cy="464081"/>
          </a:xfrm>
          <a:prstGeom prst="rect">
            <a:avLst/>
          </a:prstGeom>
        </p:spPr>
        <p:txBody>
          <a:bodyPr vert="horz" lIns="0" tIns="0" rIns="0" bIns="0" rtlCol="0" anchor="t" anchorCtr="0">
            <a:noAutofit/>
          </a:bodyPr>
          <a:lstStyle>
            <a:defPPr>
              <a:defRPr lang="en-US"/>
            </a:defPPr>
            <a:lvl1pPr defTabSz="609570">
              <a:lnSpc>
                <a:spcPct val="90000"/>
              </a:lnSpc>
              <a:spcBef>
                <a:spcPct val="0"/>
              </a:spcBef>
              <a:buNone/>
              <a:defRPr sz="1200">
                <a:solidFill>
                  <a:schemeClr val="tx1">
                    <a:lumMod val="95000"/>
                    <a:lumOff val="5000"/>
                  </a:schemeClr>
                </a:solidFill>
                <a:latin typeface="IBM Plex Sans"/>
                <a:ea typeface="Arial" charset="0"/>
                <a:cs typeface="Arial" charset="0"/>
              </a:defRPr>
            </a:lvl1pPr>
          </a:lstStyle>
          <a:p>
            <a:pPr marL="0" marR="0" lvl="0" indent="0" algn="l" defTabSz="60957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cs typeface="Arial" charset="0"/>
              </a:rPr>
              <a:t>cite availability of </a:t>
            </a:r>
            <a:r>
              <a:rPr kumimoji="0" lang="en-US" sz="1200" b="1" i="0" u="none" strike="noStrike" kern="1200" cap="none" spc="0" normalizeH="0" baseline="0" noProof="0" dirty="0">
                <a:ln>
                  <a:noFill/>
                </a:ln>
                <a:solidFill>
                  <a:srgbClr val="FFFFFF"/>
                </a:solidFill>
                <a:effectLst/>
                <a:uLnTx/>
                <a:uFillTx/>
                <a:latin typeface="IBM Plex Sans"/>
                <a:cs typeface="Arial" charset="0"/>
              </a:rPr>
              <a:t>technical skills </a:t>
            </a:r>
            <a:r>
              <a:rPr kumimoji="0" lang="en-US" sz="1200" b="0" i="0" u="none" strike="noStrike" kern="1200" cap="none" spc="0" normalizeH="0" baseline="0" noProof="0" dirty="0">
                <a:ln>
                  <a:noFill/>
                </a:ln>
                <a:solidFill>
                  <a:srgbClr val="FFFFFF"/>
                </a:solidFill>
                <a:effectLst/>
                <a:uLnTx/>
                <a:uFillTx/>
                <a:latin typeface="IBM Plex Sans"/>
                <a:cs typeface="Arial" charset="0"/>
              </a:rPr>
              <a:t>as a challenge to implementation.</a:t>
            </a:r>
          </a:p>
          <a:p>
            <a:pPr marL="0" marR="0" lvl="0" indent="0" algn="r" defTabSz="609570" rtl="0" eaLnBrk="1" fontAlgn="auto" latinLnBrk="0" hangingPunct="1">
              <a:lnSpc>
                <a:spcPct val="90000"/>
              </a:lnSpc>
              <a:spcBef>
                <a:spcPct val="0"/>
              </a:spcBef>
              <a:spcAft>
                <a:spcPts val="0"/>
              </a:spcAft>
              <a:buClrTx/>
              <a:buSzTx/>
              <a:buFontTx/>
              <a:buNone/>
              <a:tabLst/>
              <a:defRPr/>
            </a:pPr>
            <a:r>
              <a:rPr kumimoji="0" lang="en-US" sz="600" b="0" i="1" u="none" strike="noStrike" kern="1200" cap="none" spc="0" normalizeH="0" baseline="0" noProof="0" dirty="0">
                <a:ln>
                  <a:noFill/>
                </a:ln>
                <a:solidFill>
                  <a:srgbClr val="FFFFFF"/>
                </a:solidFill>
                <a:effectLst/>
                <a:uLnTx/>
                <a:uFillTx/>
                <a:latin typeface="IBM Plex Sans"/>
                <a:cs typeface="Arial" charset="0"/>
              </a:rPr>
              <a:t>- IBM IBV AI 2018</a:t>
            </a:r>
          </a:p>
        </p:txBody>
      </p:sp>
      <p:sp>
        <p:nvSpPr>
          <p:cNvPr id="4" name="TextBox 3">
            <a:extLst>
              <a:ext uri="{FF2B5EF4-FFF2-40B4-BE49-F238E27FC236}">
                <a16:creationId xmlns:a16="http://schemas.microsoft.com/office/drawing/2014/main" id="{95907FCB-2E06-9347-BF31-367E56506B68}"/>
              </a:ext>
            </a:extLst>
          </p:cNvPr>
          <p:cNvSpPr txBox="1"/>
          <p:nvPr/>
        </p:nvSpPr>
        <p:spPr>
          <a:xfrm>
            <a:off x="4272742" y="1294251"/>
            <a:ext cx="4555869" cy="2677656"/>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Without expensive Data Science resources handholding multiple AI models in a production application: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a:p>
            <a:pPr marL="342900" marR="0" lvl="0" indent="-342900" algn="l" defTabSz="6858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Very difficult to </a:t>
            </a:r>
            <a:r>
              <a:rPr kumimoji="0" lang="en-US" sz="1200" b="1"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track and measure </a:t>
            </a: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indicators of business success in production</a:t>
            </a:r>
          </a:p>
          <a:p>
            <a:pPr marL="342900" marR="0" lvl="0" indent="-342900" algn="l" defTabSz="6858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a:p>
            <a:pPr marL="342900" marR="0" lvl="0" indent="-342900" algn="l" defTabSz="6858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Impossible to </a:t>
            </a:r>
            <a:r>
              <a:rPr kumimoji="0" lang="en-US" sz="1200" b="1"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teach</a:t>
            </a: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 subtle domain knowledge into AI models in production</a:t>
            </a:r>
          </a:p>
          <a:p>
            <a:pPr marL="342900" marR="0" lvl="0" indent="-342900" algn="l" defTabSz="6858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a:p>
            <a:pPr marL="342900" marR="0" lvl="0" indent="-342900" algn="l" defTabSz="6858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No way to </a:t>
            </a:r>
            <a:r>
              <a:rPr kumimoji="0" lang="en-US" sz="1200" b="1"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validate</a:t>
            </a: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 if AI models will achieve expected business outcomes</a:t>
            </a:r>
          </a:p>
          <a:p>
            <a:pPr marL="342900" marR="0" lvl="0" indent="-342900" algn="l" defTabSz="685800" rtl="0" eaLnBrk="1" fontAlgn="auto" latinLnBrk="0" hangingPunct="1">
              <a:lnSpc>
                <a:spcPct val="100000"/>
              </a:lnSpc>
              <a:spcBef>
                <a:spcPts val="0"/>
              </a:spcBef>
              <a:spcAft>
                <a:spcPts val="0"/>
              </a:spcAft>
              <a:buClrTx/>
              <a:buSzTx/>
              <a:buFontTx/>
              <a:buAutoNum type="arabicPeriod"/>
              <a:tabLst/>
              <a:defRPr/>
            </a:pPr>
            <a:endPar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endParaRPr>
          </a:p>
          <a:p>
            <a:pPr marL="342900" marR="0" lvl="0" indent="-342900" algn="l" defTabSz="6858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Risk </a:t>
            </a:r>
            <a:r>
              <a:rPr kumimoji="0" lang="en-US" sz="1200" b="1"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violating </a:t>
            </a:r>
            <a:r>
              <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ea typeface="+mn-ea"/>
                <a:cs typeface="+mn-cs"/>
              </a:rPr>
              <a:t>regulatory and enterprise governance requirements</a:t>
            </a:r>
          </a:p>
        </p:txBody>
      </p:sp>
    </p:spTree>
    <p:extLst>
      <p:ext uri="{BB962C8B-B14F-4D97-AF65-F5344CB8AC3E}">
        <p14:creationId xmlns:p14="http://schemas.microsoft.com/office/powerpoint/2010/main" val="2201771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DA52DD9-7E38-874C-A336-ACA74E95A652}"/>
              </a:ext>
            </a:extLst>
          </p:cNvPr>
          <p:cNvSpPr/>
          <p:nvPr/>
        </p:nvSpPr>
        <p:spPr>
          <a:xfrm>
            <a:off x="609601" y="858650"/>
            <a:ext cx="7745306" cy="2433191"/>
          </a:xfrm>
          <a:prstGeom prst="roundRect">
            <a:avLst/>
          </a:prstGeom>
          <a:solidFill>
            <a:schemeClr val="tx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82880" rIns="0" bIns="0" rtlCol="0" anchor="t"/>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BC9">
                    <a:lumMod val="60000"/>
                    <a:lumOff val="40000"/>
                  </a:srgbClr>
                </a:solidFill>
                <a:effectLst/>
                <a:uLnTx/>
                <a:uFillTx/>
                <a:latin typeface="Helvetica Neue" panose="02000503000000020004" pitchFamily="2" charset="0"/>
                <a:ea typeface="Helvetica Neue" panose="02000503000000020004" pitchFamily="2" charset="0"/>
                <a:cs typeface="Helvetica Neue" panose="02000503000000020004" pitchFamily="2" charset="0"/>
              </a:rPr>
              <a:t>Watson OpenScale</a:t>
            </a:r>
            <a:endParaRPr kumimoji="0" lang="en-US" sz="1800" b="0" i="0" u="none" strike="noStrike" kern="1200" cap="none" spc="0" normalizeH="0" baseline="0" noProof="0" dirty="0">
              <a:ln>
                <a:noFill/>
              </a:ln>
              <a:solidFill>
                <a:srgbClr val="003BC9">
                  <a:lumMod val="60000"/>
                  <a:lumOff val="40000"/>
                </a:srgbClr>
              </a:solidFill>
              <a:effectLst/>
              <a:uLnTx/>
              <a:uFillTx/>
              <a:latin typeface="Helvetica Neue Thin" panose="020B0403020202020204" pitchFamily="34" charset="0"/>
              <a:ea typeface="Helvetica Neue Thin" panose="020B0403020202020204" pitchFamily="34" charset="0"/>
              <a:cs typeface="+mn-cs"/>
            </a:endParaRPr>
          </a:p>
        </p:txBody>
      </p:sp>
      <p:sp>
        <p:nvSpPr>
          <p:cNvPr id="6" name="Rounded Rectangle 5">
            <a:extLst>
              <a:ext uri="{FF2B5EF4-FFF2-40B4-BE49-F238E27FC236}">
                <a16:creationId xmlns:a16="http://schemas.microsoft.com/office/drawing/2014/main" id="{75416EAC-A2B1-F046-9D4C-2E132BD92A3D}"/>
              </a:ext>
            </a:extLst>
          </p:cNvPr>
          <p:cNvSpPr/>
          <p:nvPr/>
        </p:nvSpPr>
        <p:spPr>
          <a:xfrm>
            <a:off x="902547" y="1874912"/>
            <a:ext cx="1530774" cy="873760"/>
          </a:xfrm>
          <a:prstGeom prst="round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performance</a:t>
            </a:r>
            <a:endParaRPr kumimoji="0" lang="en-US" sz="1400" b="0" i="0" u="none" strike="noStrike" kern="1200" cap="none" spc="0" normalizeH="0" baseline="0" noProof="0" dirty="0">
              <a:ln>
                <a:noFill/>
              </a:ln>
              <a:solidFill>
                <a:srgbClr val="FFFFFF"/>
              </a:solidFill>
              <a:effectLst/>
              <a:uLnTx/>
              <a:uFillTx/>
              <a:latin typeface="Helvetica Neue Thin" panose="020B0403020202020204" pitchFamily="34" charset="0"/>
              <a:ea typeface="Helvetica Neue Thin" panose="020B0403020202020204" pitchFamily="34" charset="0"/>
              <a:cs typeface="+mn-cs"/>
            </a:endParaRPr>
          </a:p>
        </p:txBody>
      </p:sp>
      <p:sp>
        <p:nvSpPr>
          <p:cNvPr id="9" name="Rounded Rectangle 8">
            <a:extLst>
              <a:ext uri="{FF2B5EF4-FFF2-40B4-BE49-F238E27FC236}">
                <a16:creationId xmlns:a16="http://schemas.microsoft.com/office/drawing/2014/main" id="{FDAD3446-3F39-974E-9FB3-8933871F5242}"/>
              </a:ext>
            </a:extLst>
          </p:cNvPr>
          <p:cNvSpPr/>
          <p:nvPr/>
        </p:nvSpPr>
        <p:spPr>
          <a:xfrm>
            <a:off x="4582160" y="1880384"/>
            <a:ext cx="1530774" cy="873760"/>
          </a:xfrm>
          <a:prstGeom prst="round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explainability</a:t>
            </a:r>
            <a:endParaRPr kumimoji="0" lang="en-US" sz="1400" b="0" i="0" u="none" strike="noStrike" kern="1200" cap="none" spc="0" normalizeH="0" baseline="0" noProof="0" dirty="0">
              <a:ln>
                <a:noFill/>
              </a:ln>
              <a:solidFill>
                <a:srgbClr val="FFFFFF"/>
              </a:solidFill>
              <a:effectLst/>
              <a:uLnTx/>
              <a:uFillTx/>
              <a:latin typeface="Helvetica Neue Thin" panose="020B0403020202020204" pitchFamily="34" charset="0"/>
              <a:ea typeface="Helvetica Neue Thin" panose="020B0403020202020204" pitchFamily="34" charset="0"/>
              <a:cs typeface="+mn-cs"/>
            </a:endParaRPr>
          </a:p>
        </p:txBody>
      </p:sp>
      <p:sp>
        <p:nvSpPr>
          <p:cNvPr id="10" name="Rounded Rectangle 9">
            <a:extLst>
              <a:ext uri="{FF2B5EF4-FFF2-40B4-BE49-F238E27FC236}">
                <a16:creationId xmlns:a16="http://schemas.microsoft.com/office/drawing/2014/main" id="{D926A05C-6519-2C44-B9AB-D946576CCDA7}"/>
              </a:ext>
            </a:extLst>
          </p:cNvPr>
          <p:cNvSpPr/>
          <p:nvPr/>
        </p:nvSpPr>
        <p:spPr>
          <a:xfrm>
            <a:off x="2726267" y="1880384"/>
            <a:ext cx="1530774" cy="873760"/>
          </a:xfrm>
          <a:prstGeom prst="round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bias detection and mitigation</a:t>
            </a:r>
            <a:endParaRPr kumimoji="0" lang="en-US" sz="1400" b="0" i="0" u="none" strike="noStrike" kern="1200" cap="none" spc="0" normalizeH="0" baseline="0" noProof="0" dirty="0">
              <a:ln>
                <a:noFill/>
              </a:ln>
              <a:solidFill>
                <a:srgbClr val="FFFFFF"/>
              </a:solidFill>
              <a:effectLst/>
              <a:uLnTx/>
              <a:uFillTx/>
              <a:latin typeface="Helvetica Neue Thin" panose="020B0403020202020204" pitchFamily="34" charset="0"/>
              <a:ea typeface="Helvetica Neue Thin" panose="020B0403020202020204" pitchFamily="34" charset="0"/>
              <a:cs typeface="+mn-cs"/>
            </a:endParaRPr>
          </a:p>
        </p:txBody>
      </p:sp>
      <p:sp>
        <p:nvSpPr>
          <p:cNvPr id="11" name="Rounded Rectangle 10">
            <a:extLst>
              <a:ext uri="{FF2B5EF4-FFF2-40B4-BE49-F238E27FC236}">
                <a16:creationId xmlns:a16="http://schemas.microsoft.com/office/drawing/2014/main" id="{5B171973-600D-FD43-A501-344191D22E03}"/>
              </a:ext>
            </a:extLst>
          </p:cNvPr>
          <p:cNvSpPr/>
          <p:nvPr/>
        </p:nvSpPr>
        <p:spPr>
          <a:xfrm>
            <a:off x="6438053" y="1880384"/>
            <a:ext cx="1530774" cy="873760"/>
          </a:xfrm>
          <a:prstGeom prst="roundRect">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operations</a:t>
            </a:r>
            <a:endParaRPr kumimoji="0" lang="en-US" sz="1400" b="0" i="0" u="none" strike="noStrike" kern="1200" cap="none" spc="0" normalizeH="0" baseline="0" noProof="0" dirty="0">
              <a:ln>
                <a:noFill/>
              </a:ln>
              <a:solidFill>
                <a:srgbClr val="FFFFFF"/>
              </a:solidFill>
              <a:effectLst/>
              <a:uLnTx/>
              <a:uFillTx/>
              <a:latin typeface="Helvetica Neue Thin" panose="020B0403020202020204" pitchFamily="34" charset="0"/>
              <a:ea typeface="Helvetica Neue Thin" panose="020B0403020202020204" pitchFamily="34" charset="0"/>
              <a:cs typeface="+mn-cs"/>
            </a:endParaRPr>
          </a:p>
        </p:txBody>
      </p:sp>
    </p:spTree>
    <p:extLst>
      <p:ext uri="{BB962C8B-B14F-4D97-AF65-F5344CB8AC3E}">
        <p14:creationId xmlns:p14="http://schemas.microsoft.com/office/powerpoint/2010/main" val="359400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6" y="375158"/>
            <a:ext cx="7972886" cy="551117"/>
          </a:xfrm>
        </p:spPr>
        <p:txBody>
          <a:bodyPr/>
          <a:lstStyle/>
          <a:p>
            <a:r>
              <a:rPr lang="en-US" kern="1200" dirty="0">
                <a:cs typeface="+mn-cs"/>
              </a:rPr>
              <a:t>Even if it is accurate, what does it take to trust an AI decision?</a:t>
            </a:r>
            <a:br>
              <a:rPr lang="en-US" kern="1200" dirty="0">
                <a:cs typeface="+mn-cs"/>
              </a:rPr>
            </a:br>
            <a:endParaRPr lang="en-US" kern="1200" dirty="0">
              <a:cs typeface="+mn-cs"/>
            </a:endParaRPr>
          </a:p>
        </p:txBody>
      </p:sp>
      <p:sp>
        <p:nvSpPr>
          <p:cNvPr id="4" name="Rectangle 3">
            <a:extLst>
              <a:ext uri="{FF2B5EF4-FFF2-40B4-BE49-F238E27FC236}">
                <a16:creationId xmlns:a16="http://schemas.microsoft.com/office/drawing/2014/main" id="{BE4EEC3F-2578-CD43-B083-F88F4468DD15}"/>
              </a:ext>
            </a:extLst>
          </p:cNvPr>
          <p:cNvSpPr/>
          <p:nvPr/>
        </p:nvSpPr>
        <p:spPr>
          <a:xfrm>
            <a:off x="4925079" y="3615036"/>
            <a:ext cx="1382110" cy="307777"/>
          </a:xfrm>
          <a:prstGeom prst="rect">
            <a:avLst/>
          </a:prstGeom>
        </p:spPr>
        <p:txBody>
          <a:bodyPr wrap="none">
            <a:spAutoFit/>
          </a:bodyPr>
          <a:lstStyle/>
          <a:p>
            <a:pPr algn="ctr"/>
            <a:r>
              <a:rPr lang="en-US" sz="1400" b="1" dirty="0">
                <a:solidFill>
                  <a:srgbClr val="FFC000"/>
                </a:solidFill>
                <a:latin typeface="IBM Plex Sans" panose="020B0503050203000203" pitchFamily="34" charset="77"/>
              </a:rPr>
              <a:t>It must be fair</a:t>
            </a:r>
          </a:p>
        </p:txBody>
      </p:sp>
      <p:sp>
        <p:nvSpPr>
          <p:cNvPr id="14" name="Rectangle 13">
            <a:extLst>
              <a:ext uri="{FF2B5EF4-FFF2-40B4-BE49-F238E27FC236}">
                <a16:creationId xmlns:a16="http://schemas.microsoft.com/office/drawing/2014/main" id="{A48A3EE5-4944-204B-B822-EA51DE43348B}"/>
              </a:ext>
            </a:extLst>
          </p:cNvPr>
          <p:cNvSpPr/>
          <p:nvPr/>
        </p:nvSpPr>
        <p:spPr>
          <a:xfrm>
            <a:off x="581289" y="3508970"/>
            <a:ext cx="1521067" cy="523220"/>
          </a:xfrm>
          <a:prstGeom prst="rect">
            <a:avLst/>
          </a:prstGeom>
        </p:spPr>
        <p:txBody>
          <a:bodyPr wrap="square">
            <a:spAutoFit/>
          </a:bodyPr>
          <a:lstStyle/>
          <a:p>
            <a:pPr algn="ctr"/>
            <a:r>
              <a:rPr lang="en-US" sz="1400" b="1" dirty="0">
                <a:solidFill>
                  <a:srgbClr val="FFC000"/>
                </a:solidFill>
                <a:latin typeface="IBM Plex Sans" panose="020B0503050203000203" pitchFamily="34" charset="77"/>
              </a:rPr>
              <a:t>It must be understandable</a:t>
            </a:r>
          </a:p>
        </p:txBody>
      </p:sp>
      <p:sp>
        <p:nvSpPr>
          <p:cNvPr id="16" name="Rectangle 15">
            <a:extLst>
              <a:ext uri="{FF2B5EF4-FFF2-40B4-BE49-F238E27FC236}">
                <a16:creationId xmlns:a16="http://schemas.microsoft.com/office/drawing/2014/main" id="{27792DC0-E3CA-C44B-819A-36A69911C608}"/>
              </a:ext>
            </a:extLst>
          </p:cNvPr>
          <p:cNvSpPr/>
          <p:nvPr/>
        </p:nvSpPr>
        <p:spPr>
          <a:xfrm>
            <a:off x="6667709" y="3622714"/>
            <a:ext cx="1812973" cy="523220"/>
          </a:xfrm>
          <a:prstGeom prst="rect">
            <a:avLst/>
          </a:prstGeom>
        </p:spPr>
        <p:txBody>
          <a:bodyPr wrap="square">
            <a:spAutoFit/>
          </a:bodyPr>
          <a:lstStyle/>
          <a:p>
            <a:pPr algn="ctr"/>
            <a:r>
              <a:rPr lang="en-US" sz="1400" b="1" dirty="0">
                <a:solidFill>
                  <a:srgbClr val="FFC000"/>
                </a:solidFill>
                <a:latin typeface="IBM Plex Sans" panose="020B0503050203000203" pitchFamily="34" charset="77"/>
              </a:rPr>
              <a:t>It must be accountable </a:t>
            </a:r>
          </a:p>
        </p:txBody>
      </p:sp>
      <p:pic>
        <p:nvPicPr>
          <p:cNvPr id="21" name="Picture 20">
            <a:extLst>
              <a:ext uri="{FF2B5EF4-FFF2-40B4-BE49-F238E27FC236}">
                <a16:creationId xmlns:a16="http://schemas.microsoft.com/office/drawing/2014/main" id="{89441476-D18F-CB4F-B855-1D40BF1206AE}"/>
              </a:ext>
            </a:extLst>
          </p:cNvPr>
          <p:cNvPicPr>
            <a:picLocks/>
          </p:cNvPicPr>
          <p:nvPr/>
        </p:nvPicPr>
        <p:blipFill>
          <a:blip r:embed="rId3">
            <a:extLst>
              <a:ext uri="{BEBA8EAE-BF5A-486C-A8C5-ECC9F3942E4B}">
                <a14:imgProps xmlns:a14="http://schemas.microsoft.com/office/drawing/2010/main">
                  <a14:imgLayer>
                    <a14:imgEffect>
                      <a14:colorTemperature colorTemp="8800"/>
                    </a14:imgEffect>
                  </a14:imgLayer>
                </a14:imgProps>
              </a:ext>
            </a:extLst>
          </a:blip>
          <a:stretch>
            <a:fillRect/>
          </a:stretch>
        </p:blipFill>
        <p:spPr>
          <a:xfrm>
            <a:off x="666784" y="1781537"/>
            <a:ext cx="1463040" cy="1463040"/>
          </a:xfrm>
          <a:prstGeom prst="ellipse">
            <a:avLst/>
          </a:prstGeom>
          <a:ln>
            <a:noFill/>
          </a:ln>
          <a:effectLst>
            <a:softEdge rad="0"/>
          </a:effectLst>
        </p:spPr>
      </p:pic>
      <p:pic>
        <p:nvPicPr>
          <p:cNvPr id="25" name="Picture 24">
            <a:extLst>
              <a:ext uri="{FF2B5EF4-FFF2-40B4-BE49-F238E27FC236}">
                <a16:creationId xmlns:a16="http://schemas.microsoft.com/office/drawing/2014/main" id="{D4A919BC-0B2D-0F41-864D-F30775EDFD00}"/>
              </a:ext>
            </a:extLst>
          </p:cNvPr>
          <p:cNvPicPr>
            <a:picLocks/>
          </p:cNvPicPr>
          <p:nvPr/>
        </p:nvPicPr>
        <p:blipFill>
          <a:blip r:embed="rId4">
            <a:extLst>
              <a:ext uri="{BEBA8EAE-BF5A-486C-A8C5-ECC9F3942E4B}">
                <a14:imgProps xmlns:a14="http://schemas.microsoft.com/office/drawing/2010/main">
                  <a14:imgLayer>
                    <a14:imgEffect>
                      <a14:colorTemperature colorTemp="11200"/>
                    </a14:imgEffect>
                    <a14:imgEffect>
                      <a14:brightnessContrast bright="20000"/>
                    </a14:imgEffect>
                  </a14:imgLayer>
                </a14:imgProps>
              </a:ext>
            </a:extLst>
          </a:blip>
          <a:stretch>
            <a:fillRect/>
          </a:stretch>
        </p:blipFill>
        <p:spPr>
          <a:xfrm>
            <a:off x="4865308" y="1781537"/>
            <a:ext cx="1501654" cy="1463040"/>
          </a:xfrm>
          <a:prstGeom prst="ellipse">
            <a:avLst/>
          </a:prstGeom>
          <a:ln>
            <a:noFill/>
          </a:ln>
          <a:effectLst>
            <a:softEdge rad="0"/>
          </a:effectLst>
        </p:spPr>
      </p:pic>
      <p:pic>
        <p:nvPicPr>
          <p:cNvPr id="29" name="Picture 28">
            <a:extLst>
              <a:ext uri="{FF2B5EF4-FFF2-40B4-BE49-F238E27FC236}">
                <a16:creationId xmlns:a16="http://schemas.microsoft.com/office/drawing/2014/main" id="{B0FA3393-CB57-544F-8FF6-0B990F04C91F}"/>
              </a:ext>
            </a:extLst>
          </p:cNvPr>
          <p:cNvPicPr>
            <a:picLocks/>
          </p:cNvPicPr>
          <p:nvPr/>
        </p:nvPicPr>
        <p:blipFill rotWithShape="1">
          <a:blip r:embed="rId5">
            <a:extLst>
              <a:ext uri="{BEBA8EAE-BF5A-486C-A8C5-ECC9F3942E4B}">
                <a14:imgProps xmlns:a14="http://schemas.microsoft.com/office/drawing/2010/main">
                  <a14:imgLayer r:embed="rId6">
                    <a14:imgEffect>
                      <a14:colorTemperature colorTemp="5900"/>
                    </a14:imgEffect>
                    <a14:imgEffect>
                      <a14:brightnessContrast contrast="20000"/>
                    </a14:imgEffect>
                  </a14:imgLayer>
                </a14:imgProps>
              </a:ext>
              <a:ext uri="{28A0092B-C50C-407E-A947-70E740481C1C}">
                <a14:useLocalDpi xmlns:a14="http://schemas.microsoft.com/office/drawing/2010/main"/>
              </a:ext>
            </a:extLst>
          </a:blip>
          <a:srcRect/>
          <a:stretch/>
        </p:blipFill>
        <p:spPr>
          <a:xfrm rot="16200000">
            <a:off x="6840671" y="1781537"/>
            <a:ext cx="1467051" cy="1463040"/>
          </a:xfrm>
          <a:prstGeom prst="ellipse">
            <a:avLst/>
          </a:prstGeom>
          <a:ln>
            <a:noFill/>
          </a:ln>
          <a:effectLst>
            <a:softEdge rad="0"/>
          </a:effectLst>
        </p:spPr>
      </p:pic>
      <p:pic>
        <p:nvPicPr>
          <p:cNvPr id="23" name="Picture 22">
            <a:extLst>
              <a:ext uri="{FF2B5EF4-FFF2-40B4-BE49-F238E27FC236}">
                <a16:creationId xmlns:a16="http://schemas.microsoft.com/office/drawing/2014/main" id="{94873915-6B36-2047-A576-72FFAECFF8B5}"/>
              </a:ext>
            </a:extLst>
          </p:cNvPr>
          <p:cNvPicPr>
            <a:picLocks/>
          </p:cNvPicPr>
          <p:nvPr/>
        </p:nvPicPr>
        <p:blipFill>
          <a:blip r:embed="rId7">
            <a:duotone>
              <a:prstClr val="black"/>
              <a:srgbClr val="D9C3A5">
                <a:tint val="50000"/>
                <a:satMod val="180000"/>
              </a:srgbClr>
            </a:duotone>
            <a:extLst>
              <a:ext uri="{BEBA8EAE-BF5A-486C-A8C5-ECC9F3942E4B}">
                <a14:imgProps xmlns:a14="http://schemas.microsoft.com/office/drawing/2010/main">
                  <a14:imgLayer r:embed="rId8">
                    <a14:imgEffect>
                      <a14:colorTemperature colorTemp="6733"/>
                    </a14:imgEffect>
                    <a14:imgEffect>
                      <a14:brightnessContrast bright="40000" contrast="23000"/>
                    </a14:imgEffect>
                  </a14:imgLayer>
                </a14:imgProps>
              </a:ext>
              <a:ext uri="{28A0092B-C50C-407E-A947-70E740481C1C}">
                <a14:useLocalDpi xmlns:a14="http://schemas.microsoft.com/office/drawing/2010/main"/>
              </a:ext>
            </a:extLst>
          </a:blip>
          <a:stretch>
            <a:fillRect/>
          </a:stretch>
        </p:blipFill>
        <p:spPr>
          <a:xfrm>
            <a:off x="2755859" y="1773917"/>
            <a:ext cx="1487705" cy="1478280"/>
          </a:xfrm>
          <a:prstGeom prst="ellipse">
            <a:avLst/>
          </a:prstGeom>
          <a:ln>
            <a:noFill/>
          </a:ln>
          <a:effectLst>
            <a:softEdge rad="0"/>
          </a:effectLst>
        </p:spPr>
      </p:pic>
      <p:sp>
        <p:nvSpPr>
          <p:cNvPr id="15" name="Rectangle 14">
            <a:extLst>
              <a:ext uri="{FF2B5EF4-FFF2-40B4-BE49-F238E27FC236}">
                <a16:creationId xmlns:a16="http://schemas.microsoft.com/office/drawing/2014/main" id="{A6645C01-BC42-864F-9024-3882D7029133}"/>
              </a:ext>
            </a:extLst>
          </p:cNvPr>
          <p:cNvSpPr/>
          <p:nvPr/>
        </p:nvSpPr>
        <p:spPr>
          <a:xfrm>
            <a:off x="2807872" y="3522704"/>
            <a:ext cx="1377863" cy="523220"/>
          </a:xfrm>
          <a:prstGeom prst="rect">
            <a:avLst/>
          </a:prstGeom>
        </p:spPr>
        <p:txBody>
          <a:bodyPr wrap="square">
            <a:spAutoFit/>
          </a:bodyPr>
          <a:lstStyle/>
          <a:p>
            <a:pPr algn="ctr"/>
            <a:r>
              <a:rPr lang="en-US" sz="1400" b="1" dirty="0">
                <a:solidFill>
                  <a:srgbClr val="FFC000"/>
                </a:solidFill>
                <a:latin typeface="IBM Plex Sans" panose="020B0503050203000203" pitchFamily="34" charset="77"/>
              </a:rPr>
              <a:t>It must be tamper-proof</a:t>
            </a:r>
          </a:p>
        </p:txBody>
      </p:sp>
    </p:spTree>
    <p:extLst>
      <p:ext uri="{BB962C8B-B14F-4D97-AF65-F5344CB8AC3E}">
        <p14:creationId xmlns:p14="http://schemas.microsoft.com/office/powerpoint/2010/main" val="1894646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ular Callout 17"/>
          <p:cNvSpPr/>
          <p:nvPr/>
        </p:nvSpPr>
        <p:spPr>
          <a:xfrm>
            <a:off x="5927958" y="707541"/>
            <a:ext cx="748146" cy="451262"/>
          </a:xfrm>
          <a:prstGeom prst="wedgeRectCallout">
            <a:avLst>
              <a:gd name="adj1" fmla="val 76170"/>
              <a:gd name="adj2" fmla="val -147460"/>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HVAC controls</a:t>
            </a:r>
          </a:p>
        </p:txBody>
      </p:sp>
      <p:sp>
        <p:nvSpPr>
          <p:cNvPr id="19" name="Rectangular Callout 18"/>
          <p:cNvSpPr/>
          <p:nvPr/>
        </p:nvSpPr>
        <p:spPr>
          <a:xfrm>
            <a:off x="585275" y="551219"/>
            <a:ext cx="847184" cy="451262"/>
          </a:xfrm>
          <a:prstGeom prst="wedgeRectCallout">
            <a:avLst>
              <a:gd name="adj1" fmla="val 72740"/>
              <a:gd name="adj2" fmla="val -143745"/>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language translation</a:t>
            </a:r>
          </a:p>
        </p:txBody>
      </p:sp>
      <p:sp>
        <p:nvSpPr>
          <p:cNvPr id="21" name="Rectangular Callout 20"/>
          <p:cNvSpPr/>
          <p:nvPr/>
        </p:nvSpPr>
        <p:spPr>
          <a:xfrm>
            <a:off x="4571174" y="381723"/>
            <a:ext cx="926909" cy="451262"/>
          </a:xfrm>
          <a:prstGeom prst="wedgeRectCallout">
            <a:avLst>
              <a:gd name="adj1" fmla="val 129622"/>
              <a:gd name="adj2" fmla="val -59877"/>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Legal </a:t>
            </a:r>
            <a:r>
              <a:rPr lang="en-US" sz="1000"/>
              <a:t>compliance assistants</a:t>
            </a:r>
            <a:endParaRPr lang="en-US" sz="1000" dirty="0"/>
          </a:p>
        </p:txBody>
      </p:sp>
      <p:sp>
        <p:nvSpPr>
          <p:cNvPr id="25" name="TextBox 24"/>
          <p:cNvSpPr txBox="1"/>
          <p:nvPr/>
        </p:nvSpPr>
        <p:spPr>
          <a:xfrm>
            <a:off x="0" y="6127"/>
            <a:ext cx="9144000" cy="1371600"/>
          </a:xfrm>
          <a:prstGeom prst="rect">
            <a:avLst/>
          </a:prstGeom>
          <a:solidFill>
            <a:schemeClr val="tx1"/>
          </a:solidFill>
        </p:spPr>
        <p:txBody>
          <a:bodyPr wrap="square" rtlCol="0">
            <a:spAutoFit/>
          </a:bodyPr>
          <a:lstStyle/>
          <a:p>
            <a:endParaRPr lang="en-US"/>
          </a:p>
        </p:txBody>
      </p:sp>
      <p:sp>
        <p:nvSpPr>
          <p:cNvPr id="27" name="TextBox 26"/>
          <p:cNvSpPr txBox="1"/>
          <p:nvPr/>
        </p:nvSpPr>
        <p:spPr>
          <a:xfrm>
            <a:off x="585275" y="307827"/>
            <a:ext cx="7490657" cy="430887"/>
          </a:xfrm>
          <a:prstGeom prst="rect">
            <a:avLst/>
          </a:prstGeom>
          <a:noFill/>
        </p:spPr>
        <p:txBody>
          <a:bodyPr wrap="square" rtlCol="0">
            <a:spAutoFit/>
          </a:bodyPr>
          <a:lstStyle/>
          <a:p>
            <a:r>
              <a:rPr lang="en-US" sz="2200" dirty="0">
                <a:solidFill>
                  <a:srgbClr val="00A7CF"/>
                </a:solidFill>
                <a:latin typeface="+mj-lt"/>
              </a:rPr>
              <a:t>Model accuracy</a:t>
            </a:r>
          </a:p>
        </p:txBody>
      </p:sp>
      <p:pic>
        <p:nvPicPr>
          <p:cNvPr id="2" name="Picture 1">
            <a:extLst>
              <a:ext uri="{FF2B5EF4-FFF2-40B4-BE49-F238E27FC236}">
                <a16:creationId xmlns:a16="http://schemas.microsoft.com/office/drawing/2014/main" id="{1552C98A-627F-0647-AA89-781B04DD169F}"/>
              </a:ext>
            </a:extLst>
          </p:cNvPr>
          <p:cNvPicPr>
            <a:picLocks noChangeAspect="1"/>
          </p:cNvPicPr>
          <p:nvPr/>
        </p:nvPicPr>
        <p:blipFill>
          <a:blip r:embed="rId3"/>
          <a:stretch>
            <a:fillRect/>
          </a:stretch>
        </p:blipFill>
        <p:spPr>
          <a:xfrm>
            <a:off x="7187184" y="1586785"/>
            <a:ext cx="1730030" cy="3143711"/>
          </a:xfrm>
          <a:prstGeom prst="rect">
            <a:avLst/>
          </a:prstGeom>
        </p:spPr>
      </p:pic>
      <p:pic>
        <p:nvPicPr>
          <p:cNvPr id="8" name="Picture 7">
            <a:extLst>
              <a:ext uri="{FF2B5EF4-FFF2-40B4-BE49-F238E27FC236}">
                <a16:creationId xmlns:a16="http://schemas.microsoft.com/office/drawing/2014/main" id="{3E6756BE-7679-104F-B0B5-8C324CA78E87}"/>
              </a:ext>
            </a:extLst>
          </p:cNvPr>
          <p:cNvPicPr>
            <a:picLocks noChangeAspect="1"/>
          </p:cNvPicPr>
          <p:nvPr/>
        </p:nvPicPr>
        <p:blipFill>
          <a:blip r:embed="rId4"/>
          <a:stretch>
            <a:fillRect/>
          </a:stretch>
        </p:blipFill>
        <p:spPr>
          <a:xfrm>
            <a:off x="175099" y="2073593"/>
            <a:ext cx="6433334" cy="1267015"/>
          </a:xfrm>
          <a:prstGeom prst="rect">
            <a:avLst/>
          </a:prstGeom>
          <a:ln>
            <a:noFill/>
          </a:ln>
        </p:spPr>
      </p:pic>
      <p:sp>
        <p:nvSpPr>
          <p:cNvPr id="6" name="TextBox 5">
            <a:extLst>
              <a:ext uri="{FF2B5EF4-FFF2-40B4-BE49-F238E27FC236}">
                <a16:creationId xmlns:a16="http://schemas.microsoft.com/office/drawing/2014/main" id="{83AE2BE0-E9E2-8940-8A22-35BE5E0A9F98}"/>
              </a:ext>
            </a:extLst>
          </p:cNvPr>
          <p:cNvSpPr txBox="1"/>
          <p:nvPr/>
        </p:nvSpPr>
        <p:spPr>
          <a:xfrm>
            <a:off x="585275" y="943359"/>
            <a:ext cx="4443984" cy="215444"/>
          </a:xfrm>
          <a:prstGeom prst="rect">
            <a:avLst/>
          </a:prstGeom>
          <a:noFill/>
        </p:spPr>
        <p:txBody>
          <a:bodyPr wrap="square" rtlCol="0">
            <a:spAutoFit/>
          </a:bodyPr>
          <a:lstStyle/>
          <a:p>
            <a:r>
              <a:rPr lang="pl-PL" sz="800" i="1" dirty="0">
                <a:solidFill>
                  <a:schemeClr val="bg2"/>
                </a:solidFill>
                <a:latin typeface="Ayuthaya" pitchFamily="2" charset="-34"/>
                <a:ea typeface="Ayuthaya" pitchFamily="2" charset="-34"/>
                <a:cs typeface="Ayuthaya" pitchFamily="2" charset="-34"/>
              </a:rPr>
              <a:t>Precision = </a:t>
            </a:r>
            <a:r>
              <a:rPr lang="pl-PL" sz="800" i="1" dirty="0" err="1">
                <a:solidFill>
                  <a:schemeClr val="bg2"/>
                </a:solidFill>
                <a:latin typeface="Ayuthaya" pitchFamily="2" charset="-34"/>
                <a:ea typeface="Ayuthaya" pitchFamily="2" charset="-34"/>
                <a:cs typeface="Ayuthaya" pitchFamily="2" charset="-34"/>
              </a:rPr>
              <a:t>true</a:t>
            </a:r>
            <a:r>
              <a:rPr lang="pl-PL" sz="800" i="1" dirty="0">
                <a:solidFill>
                  <a:schemeClr val="bg2"/>
                </a:solidFill>
                <a:latin typeface="Ayuthaya" pitchFamily="2" charset="-34"/>
                <a:ea typeface="Ayuthaya" pitchFamily="2" charset="-34"/>
                <a:cs typeface="Ayuthaya" pitchFamily="2" charset="-34"/>
              </a:rPr>
              <a:t> </a:t>
            </a:r>
            <a:r>
              <a:rPr lang="pl-PL" sz="800" i="1" dirty="0" err="1">
                <a:solidFill>
                  <a:schemeClr val="bg2"/>
                </a:solidFill>
                <a:latin typeface="Ayuthaya" pitchFamily="2" charset="-34"/>
                <a:ea typeface="Ayuthaya" pitchFamily="2" charset="-34"/>
                <a:cs typeface="Ayuthaya" pitchFamily="2" charset="-34"/>
              </a:rPr>
              <a:t>positives</a:t>
            </a:r>
            <a:r>
              <a:rPr lang="pl-PL" sz="800" i="1" dirty="0">
                <a:solidFill>
                  <a:schemeClr val="bg2"/>
                </a:solidFill>
                <a:latin typeface="Ayuthaya" pitchFamily="2" charset="-34"/>
                <a:ea typeface="Ayuthaya" pitchFamily="2" charset="-34"/>
                <a:cs typeface="Ayuthaya" pitchFamily="2" charset="-34"/>
              </a:rPr>
              <a:t>  / (</a:t>
            </a:r>
            <a:r>
              <a:rPr lang="pl-PL" sz="800" i="1" dirty="0" err="1">
                <a:solidFill>
                  <a:schemeClr val="bg2"/>
                </a:solidFill>
                <a:latin typeface="Ayuthaya" pitchFamily="2" charset="-34"/>
                <a:ea typeface="Ayuthaya" pitchFamily="2" charset="-34"/>
                <a:cs typeface="Ayuthaya" pitchFamily="2" charset="-34"/>
              </a:rPr>
              <a:t>true</a:t>
            </a:r>
            <a:r>
              <a:rPr lang="pl-PL" sz="800" i="1" dirty="0">
                <a:solidFill>
                  <a:schemeClr val="bg2"/>
                </a:solidFill>
                <a:latin typeface="Ayuthaya" pitchFamily="2" charset="-34"/>
                <a:ea typeface="Ayuthaya" pitchFamily="2" charset="-34"/>
                <a:cs typeface="Ayuthaya" pitchFamily="2" charset="-34"/>
              </a:rPr>
              <a:t> </a:t>
            </a:r>
            <a:r>
              <a:rPr lang="pl-PL" sz="800" i="1" dirty="0" err="1">
                <a:solidFill>
                  <a:schemeClr val="bg2"/>
                </a:solidFill>
                <a:latin typeface="Ayuthaya" pitchFamily="2" charset="-34"/>
                <a:ea typeface="Ayuthaya" pitchFamily="2" charset="-34"/>
                <a:cs typeface="Ayuthaya" pitchFamily="2" charset="-34"/>
              </a:rPr>
              <a:t>positives</a:t>
            </a:r>
            <a:r>
              <a:rPr lang="pl-PL" sz="800" i="1" dirty="0">
                <a:solidFill>
                  <a:schemeClr val="bg2"/>
                </a:solidFill>
                <a:latin typeface="Ayuthaya" pitchFamily="2" charset="-34"/>
                <a:ea typeface="Ayuthaya" pitchFamily="2" charset="-34"/>
                <a:cs typeface="Ayuthaya" pitchFamily="2" charset="-34"/>
              </a:rPr>
              <a:t> + </a:t>
            </a:r>
            <a:r>
              <a:rPr lang="pl-PL" sz="800" i="1" dirty="0" err="1">
                <a:solidFill>
                  <a:schemeClr val="bg2"/>
                </a:solidFill>
                <a:latin typeface="Ayuthaya" pitchFamily="2" charset="-34"/>
                <a:ea typeface="Ayuthaya" pitchFamily="2" charset="-34"/>
                <a:cs typeface="Ayuthaya" pitchFamily="2" charset="-34"/>
              </a:rPr>
              <a:t>false</a:t>
            </a:r>
            <a:r>
              <a:rPr lang="pl-PL" sz="800" i="1" dirty="0">
                <a:solidFill>
                  <a:schemeClr val="bg2"/>
                </a:solidFill>
                <a:latin typeface="Ayuthaya" pitchFamily="2" charset="-34"/>
                <a:ea typeface="Ayuthaya" pitchFamily="2" charset="-34"/>
                <a:cs typeface="Ayuthaya" pitchFamily="2" charset="-34"/>
              </a:rPr>
              <a:t> </a:t>
            </a:r>
            <a:r>
              <a:rPr lang="pl-PL" sz="800" i="1" dirty="0" err="1">
                <a:solidFill>
                  <a:schemeClr val="bg2"/>
                </a:solidFill>
                <a:latin typeface="Ayuthaya" pitchFamily="2" charset="-34"/>
                <a:ea typeface="Ayuthaya" pitchFamily="2" charset="-34"/>
                <a:cs typeface="Ayuthaya" pitchFamily="2" charset="-34"/>
              </a:rPr>
              <a:t>positives</a:t>
            </a:r>
            <a:r>
              <a:rPr lang="pl-PL" sz="800" i="1" dirty="0">
                <a:solidFill>
                  <a:schemeClr val="bg2"/>
                </a:solidFill>
                <a:latin typeface="Ayuthaya" pitchFamily="2" charset="-34"/>
                <a:ea typeface="Ayuthaya" pitchFamily="2" charset="-34"/>
                <a:cs typeface="Ayuthaya" pitchFamily="2" charset="-34"/>
              </a:rPr>
              <a:t>)</a:t>
            </a:r>
          </a:p>
        </p:txBody>
      </p:sp>
      <p:sp>
        <p:nvSpPr>
          <p:cNvPr id="20" name="TextBox 19">
            <a:extLst>
              <a:ext uri="{FF2B5EF4-FFF2-40B4-BE49-F238E27FC236}">
                <a16:creationId xmlns:a16="http://schemas.microsoft.com/office/drawing/2014/main" id="{05A26771-8A2A-5F42-B8AE-0230896EF474}"/>
              </a:ext>
            </a:extLst>
          </p:cNvPr>
          <p:cNvSpPr txBox="1"/>
          <p:nvPr/>
        </p:nvSpPr>
        <p:spPr>
          <a:xfrm>
            <a:off x="3058898" y="663801"/>
            <a:ext cx="3940722" cy="215444"/>
          </a:xfrm>
          <a:prstGeom prst="rect">
            <a:avLst/>
          </a:prstGeom>
          <a:noFill/>
        </p:spPr>
        <p:txBody>
          <a:bodyPr wrap="square" rtlCol="0">
            <a:spAutoFit/>
          </a:bodyPr>
          <a:lstStyle/>
          <a:p>
            <a:r>
              <a:rPr lang="pl-PL" sz="800" i="1" dirty="0" err="1">
                <a:solidFill>
                  <a:schemeClr val="bg2"/>
                </a:solidFill>
                <a:latin typeface="Ayuthaya" pitchFamily="2" charset="-34"/>
                <a:ea typeface="Ayuthaya" pitchFamily="2" charset="-34"/>
                <a:cs typeface="Ayuthaya" pitchFamily="2" charset="-34"/>
              </a:rPr>
              <a:t>Recall</a:t>
            </a:r>
            <a:r>
              <a:rPr lang="pl-PL" sz="800" i="1" dirty="0">
                <a:solidFill>
                  <a:schemeClr val="bg2"/>
                </a:solidFill>
                <a:latin typeface="Ayuthaya" pitchFamily="2" charset="-34"/>
                <a:ea typeface="Ayuthaya" pitchFamily="2" charset="-34"/>
                <a:cs typeface="Ayuthaya" pitchFamily="2" charset="-34"/>
              </a:rPr>
              <a:t> = </a:t>
            </a:r>
            <a:r>
              <a:rPr lang="pl-PL" sz="800" i="1" dirty="0" err="1">
                <a:solidFill>
                  <a:schemeClr val="bg2"/>
                </a:solidFill>
                <a:latin typeface="Ayuthaya" pitchFamily="2" charset="-34"/>
                <a:ea typeface="Ayuthaya" pitchFamily="2" charset="-34"/>
                <a:cs typeface="Ayuthaya" pitchFamily="2" charset="-34"/>
              </a:rPr>
              <a:t>true</a:t>
            </a:r>
            <a:r>
              <a:rPr lang="pl-PL" sz="800" i="1" dirty="0">
                <a:solidFill>
                  <a:schemeClr val="bg2"/>
                </a:solidFill>
                <a:latin typeface="Ayuthaya" pitchFamily="2" charset="-34"/>
                <a:ea typeface="Ayuthaya" pitchFamily="2" charset="-34"/>
                <a:cs typeface="Ayuthaya" pitchFamily="2" charset="-34"/>
              </a:rPr>
              <a:t> </a:t>
            </a:r>
            <a:r>
              <a:rPr lang="pl-PL" sz="800" i="1" dirty="0" err="1">
                <a:solidFill>
                  <a:schemeClr val="bg2"/>
                </a:solidFill>
                <a:latin typeface="Ayuthaya" pitchFamily="2" charset="-34"/>
                <a:ea typeface="Ayuthaya" pitchFamily="2" charset="-34"/>
                <a:cs typeface="Ayuthaya" pitchFamily="2" charset="-34"/>
              </a:rPr>
              <a:t>positives</a:t>
            </a:r>
            <a:r>
              <a:rPr lang="pl-PL" sz="800" i="1" dirty="0">
                <a:solidFill>
                  <a:schemeClr val="bg2"/>
                </a:solidFill>
                <a:latin typeface="Ayuthaya" pitchFamily="2" charset="-34"/>
                <a:ea typeface="Ayuthaya" pitchFamily="2" charset="-34"/>
                <a:cs typeface="Ayuthaya" pitchFamily="2" charset="-34"/>
              </a:rPr>
              <a:t> / (</a:t>
            </a:r>
            <a:r>
              <a:rPr lang="pl-PL" sz="800" i="1" dirty="0" err="1">
                <a:solidFill>
                  <a:schemeClr val="bg2"/>
                </a:solidFill>
                <a:latin typeface="Ayuthaya" pitchFamily="2" charset="-34"/>
                <a:ea typeface="Ayuthaya" pitchFamily="2" charset="-34"/>
                <a:cs typeface="Ayuthaya" pitchFamily="2" charset="-34"/>
              </a:rPr>
              <a:t>true</a:t>
            </a:r>
            <a:r>
              <a:rPr lang="pl-PL" sz="800" i="1" dirty="0">
                <a:solidFill>
                  <a:schemeClr val="bg2"/>
                </a:solidFill>
                <a:latin typeface="Ayuthaya" pitchFamily="2" charset="-34"/>
                <a:ea typeface="Ayuthaya" pitchFamily="2" charset="-34"/>
                <a:cs typeface="Ayuthaya" pitchFamily="2" charset="-34"/>
              </a:rPr>
              <a:t> </a:t>
            </a:r>
            <a:r>
              <a:rPr lang="pl-PL" sz="800" i="1" dirty="0" err="1">
                <a:solidFill>
                  <a:schemeClr val="bg2"/>
                </a:solidFill>
                <a:latin typeface="Ayuthaya" pitchFamily="2" charset="-34"/>
                <a:ea typeface="Ayuthaya" pitchFamily="2" charset="-34"/>
                <a:cs typeface="Ayuthaya" pitchFamily="2" charset="-34"/>
              </a:rPr>
              <a:t>positives</a:t>
            </a:r>
            <a:r>
              <a:rPr lang="pl-PL" sz="800" i="1" dirty="0">
                <a:solidFill>
                  <a:schemeClr val="bg2"/>
                </a:solidFill>
                <a:latin typeface="Ayuthaya" pitchFamily="2" charset="-34"/>
                <a:ea typeface="Ayuthaya" pitchFamily="2" charset="-34"/>
                <a:cs typeface="Ayuthaya" pitchFamily="2" charset="-34"/>
              </a:rPr>
              <a:t> + </a:t>
            </a:r>
            <a:r>
              <a:rPr lang="pl-PL" sz="800" i="1" dirty="0" err="1">
                <a:solidFill>
                  <a:schemeClr val="bg2"/>
                </a:solidFill>
                <a:latin typeface="Ayuthaya" pitchFamily="2" charset="-34"/>
                <a:ea typeface="Ayuthaya" pitchFamily="2" charset="-34"/>
                <a:cs typeface="Ayuthaya" pitchFamily="2" charset="-34"/>
              </a:rPr>
              <a:t>false</a:t>
            </a:r>
            <a:r>
              <a:rPr lang="pl-PL" sz="800" i="1" dirty="0">
                <a:solidFill>
                  <a:schemeClr val="bg2"/>
                </a:solidFill>
                <a:latin typeface="Ayuthaya" pitchFamily="2" charset="-34"/>
                <a:ea typeface="Ayuthaya" pitchFamily="2" charset="-34"/>
                <a:cs typeface="Ayuthaya" pitchFamily="2" charset="-34"/>
              </a:rPr>
              <a:t> </a:t>
            </a:r>
            <a:r>
              <a:rPr lang="pl-PL" sz="800" i="1" dirty="0" err="1">
                <a:solidFill>
                  <a:schemeClr val="bg2"/>
                </a:solidFill>
                <a:latin typeface="Ayuthaya" pitchFamily="2" charset="-34"/>
                <a:ea typeface="Ayuthaya" pitchFamily="2" charset="-34"/>
                <a:cs typeface="Ayuthaya" pitchFamily="2" charset="-34"/>
              </a:rPr>
              <a:t>negatives</a:t>
            </a:r>
            <a:r>
              <a:rPr lang="pl-PL" sz="800" i="1" dirty="0">
                <a:solidFill>
                  <a:schemeClr val="bg2"/>
                </a:solidFill>
                <a:latin typeface="Ayuthaya" pitchFamily="2" charset="-34"/>
                <a:ea typeface="Ayuthaya" pitchFamily="2" charset="-34"/>
                <a:cs typeface="Ayuthaya" pitchFamily="2" charset="-34"/>
              </a:rPr>
              <a:t>)</a:t>
            </a:r>
          </a:p>
        </p:txBody>
      </p:sp>
      <p:sp>
        <p:nvSpPr>
          <p:cNvPr id="22" name="TextBox 21">
            <a:extLst>
              <a:ext uri="{FF2B5EF4-FFF2-40B4-BE49-F238E27FC236}">
                <a16:creationId xmlns:a16="http://schemas.microsoft.com/office/drawing/2014/main" id="{0CAD57BA-DA8C-264E-AB05-D9371000171B}"/>
              </a:ext>
            </a:extLst>
          </p:cNvPr>
          <p:cNvSpPr txBox="1"/>
          <p:nvPr/>
        </p:nvSpPr>
        <p:spPr>
          <a:xfrm>
            <a:off x="5029259" y="1102181"/>
            <a:ext cx="3735105" cy="215444"/>
          </a:xfrm>
          <a:prstGeom prst="rect">
            <a:avLst/>
          </a:prstGeom>
          <a:noFill/>
        </p:spPr>
        <p:txBody>
          <a:bodyPr wrap="square" rtlCol="0">
            <a:spAutoFit/>
          </a:bodyPr>
          <a:lstStyle/>
          <a:p>
            <a:r>
              <a:rPr lang="pl-PL" sz="800" i="1" dirty="0" err="1">
                <a:solidFill>
                  <a:schemeClr val="bg2"/>
                </a:solidFill>
                <a:latin typeface="Ayuthaya" pitchFamily="2" charset="-34"/>
                <a:ea typeface="Ayuthaya" pitchFamily="2" charset="-34"/>
                <a:cs typeface="Ayuthaya" pitchFamily="2" charset="-34"/>
              </a:rPr>
              <a:t>Accuracy</a:t>
            </a:r>
            <a:r>
              <a:rPr lang="pl-PL" sz="800" i="1" dirty="0">
                <a:solidFill>
                  <a:schemeClr val="bg2"/>
                </a:solidFill>
                <a:latin typeface="Ayuthaya" pitchFamily="2" charset="-34"/>
                <a:ea typeface="Ayuthaya" pitchFamily="2" charset="-34"/>
                <a:cs typeface="Ayuthaya" pitchFamily="2" charset="-34"/>
              </a:rPr>
              <a:t> = numer of </a:t>
            </a:r>
            <a:r>
              <a:rPr lang="pl-PL" sz="800" i="1" dirty="0" err="1">
                <a:solidFill>
                  <a:schemeClr val="bg2"/>
                </a:solidFill>
                <a:latin typeface="Ayuthaya" pitchFamily="2" charset="-34"/>
                <a:ea typeface="Ayuthaya" pitchFamily="2" charset="-34"/>
                <a:cs typeface="Ayuthaya" pitchFamily="2" charset="-34"/>
              </a:rPr>
              <a:t>correct</a:t>
            </a:r>
            <a:r>
              <a:rPr lang="pl-PL" sz="800" i="1" dirty="0">
                <a:solidFill>
                  <a:schemeClr val="bg2"/>
                </a:solidFill>
                <a:latin typeface="Ayuthaya" pitchFamily="2" charset="-34"/>
                <a:ea typeface="Ayuthaya" pitchFamily="2" charset="-34"/>
                <a:cs typeface="Ayuthaya" pitchFamily="2" charset="-34"/>
              </a:rPr>
              <a:t> </a:t>
            </a:r>
            <a:r>
              <a:rPr lang="pl-PL" sz="800" i="1" dirty="0" err="1">
                <a:solidFill>
                  <a:schemeClr val="bg2"/>
                </a:solidFill>
                <a:latin typeface="Ayuthaya" pitchFamily="2" charset="-34"/>
                <a:ea typeface="Ayuthaya" pitchFamily="2" charset="-34"/>
                <a:cs typeface="Ayuthaya" pitchFamily="2" charset="-34"/>
              </a:rPr>
              <a:t>predictions</a:t>
            </a:r>
            <a:r>
              <a:rPr lang="pl-PL" sz="800" i="1" dirty="0">
                <a:solidFill>
                  <a:schemeClr val="bg2"/>
                </a:solidFill>
                <a:latin typeface="Ayuthaya" pitchFamily="2" charset="-34"/>
                <a:ea typeface="Ayuthaya" pitchFamily="2" charset="-34"/>
                <a:cs typeface="Ayuthaya" pitchFamily="2" charset="-34"/>
              </a:rPr>
              <a:t> / </a:t>
            </a:r>
            <a:r>
              <a:rPr lang="pl-PL" sz="800" i="1" dirty="0" err="1">
                <a:solidFill>
                  <a:schemeClr val="bg2"/>
                </a:solidFill>
                <a:latin typeface="Ayuthaya" pitchFamily="2" charset="-34"/>
                <a:ea typeface="Ayuthaya" pitchFamily="2" charset="-34"/>
                <a:cs typeface="Ayuthaya" pitchFamily="2" charset="-34"/>
              </a:rPr>
              <a:t>all</a:t>
            </a:r>
            <a:r>
              <a:rPr lang="pl-PL" sz="800" i="1" dirty="0">
                <a:solidFill>
                  <a:schemeClr val="bg2"/>
                </a:solidFill>
                <a:latin typeface="Ayuthaya" pitchFamily="2" charset="-34"/>
                <a:ea typeface="Ayuthaya" pitchFamily="2" charset="-34"/>
                <a:cs typeface="Ayuthaya" pitchFamily="2" charset="-34"/>
              </a:rPr>
              <a:t> </a:t>
            </a:r>
            <a:r>
              <a:rPr lang="pl-PL" sz="800" i="1" dirty="0" err="1">
                <a:solidFill>
                  <a:schemeClr val="bg2"/>
                </a:solidFill>
                <a:latin typeface="Ayuthaya" pitchFamily="2" charset="-34"/>
                <a:ea typeface="Ayuthaya" pitchFamily="2" charset="-34"/>
                <a:cs typeface="Ayuthaya" pitchFamily="2" charset="-34"/>
              </a:rPr>
              <a:t>predictions</a:t>
            </a:r>
            <a:endParaRPr lang="pl-PL" sz="800" i="1" dirty="0">
              <a:solidFill>
                <a:schemeClr val="bg2"/>
              </a:solidFill>
              <a:latin typeface="Ayuthaya" pitchFamily="2" charset="-34"/>
              <a:ea typeface="Ayuthaya" pitchFamily="2" charset="-34"/>
              <a:cs typeface="Ayuthaya" pitchFamily="2" charset="-34"/>
            </a:endParaRPr>
          </a:p>
        </p:txBody>
      </p:sp>
    </p:spTree>
    <p:extLst>
      <p:ext uri="{BB962C8B-B14F-4D97-AF65-F5344CB8AC3E}">
        <p14:creationId xmlns:p14="http://schemas.microsoft.com/office/powerpoint/2010/main" val="246948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ular Callout 17"/>
          <p:cNvSpPr/>
          <p:nvPr/>
        </p:nvSpPr>
        <p:spPr>
          <a:xfrm>
            <a:off x="5927958" y="707541"/>
            <a:ext cx="748146" cy="451262"/>
          </a:xfrm>
          <a:prstGeom prst="wedgeRectCallout">
            <a:avLst>
              <a:gd name="adj1" fmla="val 76170"/>
              <a:gd name="adj2" fmla="val -147460"/>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HVAC controls</a:t>
            </a:r>
          </a:p>
        </p:txBody>
      </p:sp>
      <p:sp>
        <p:nvSpPr>
          <p:cNvPr id="19" name="Rectangular Callout 18"/>
          <p:cNvSpPr/>
          <p:nvPr/>
        </p:nvSpPr>
        <p:spPr>
          <a:xfrm>
            <a:off x="585275" y="551219"/>
            <a:ext cx="847184" cy="451262"/>
          </a:xfrm>
          <a:prstGeom prst="wedgeRectCallout">
            <a:avLst>
              <a:gd name="adj1" fmla="val 72740"/>
              <a:gd name="adj2" fmla="val -143745"/>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language translation</a:t>
            </a:r>
          </a:p>
        </p:txBody>
      </p:sp>
      <p:sp>
        <p:nvSpPr>
          <p:cNvPr id="21" name="Rectangular Callout 20"/>
          <p:cNvSpPr/>
          <p:nvPr/>
        </p:nvSpPr>
        <p:spPr>
          <a:xfrm>
            <a:off x="4571174" y="381723"/>
            <a:ext cx="926909" cy="451262"/>
          </a:xfrm>
          <a:prstGeom prst="wedgeRectCallout">
            <a:avLst>
              <a:gd name="adj1" fmla="val 129622"/>
              <a:gd name="adj2" fmla="val -59877"/>
            </a:avLst>
          </a:prstGeom>
          <a:gradFill flip="none" rotWithShape="1">
            <a:gsLst>
              <a:gs pos="51000">
                <a:schemeClr val="accent5">
                  <a:lumMod val="67000"/>
                  <a:alpha val="36000"/>
                </a:schemeClr>
              </a:gs>
              <a:gs pos="100000">
                <a:schemeClr val="accent5">
                  <a:lumMod val="97000"/>
                  <a:lumOff val="3000"/>
                </a:schemeClr>
              </a:gs>
              <a:gs pos="0">
                <a:schemeClr val="accent5">
                  <a:lumMod val="60000"/>
                  <a:lumOff val="40000"/>
                </a:schemeClr>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Legal </a:t>
            </a:r>
            <a:r>
              <a:rPr lang="en-US" sz="1000"/>
              <a:t>compliance assistants</a:t>
            </a:r>
            <a:endParaRPr lang="en-US" sz="1000" dirty="0"/>
          </a:p>
        </p:txBody>
      </p:sp>
      <p:sp>
        <p:nvSpPr>
          <p:cNvPr id="25" name="TextBox 24"/>
          <p:cNvSpPr txBox="1"/>
          <p:nvPr/>
        </p:nvSpPr>
        <p:spPr>
          <a:xfrm>
            <a:off x="0" y="0"/>
            <a:ext cx="9144000" cy="1371600"/>
          </a:xfrm>
          <a:prstGeom prst="rect">
            <a:avLst/>
          </a:prstGeom>
          <a:solidFill>
            <a:schemeClr val="tx1"/>
          </a:solidFill>
        </p:spPr>
        <p:txBody>
          <a:bodyPr wrap="square" rtlCol="0">
            <a:spAutoFit/>
          </a:bodyPr>
          <a:lstStyle/>
          <a:p>
            <a:endParaRPr lang="en-US"/>
          </a:p>
        </p:txBody>
      </p:sp>
      <p:sp>
        <p:nvSpPr>
          <p:cNvPr id="27" name="TextBox 26"/>
          <p:cNvSpPr txBox="1"/>
          <p:nvPr/>
        </p:nvSpPr>
        <p:spPr>
          <a:xfrm>
            <a:off x="585275" y="307827"/>
            <a:ext cx="7490657" cy="430887"/>
          </a:xfrm>
          <a:prstGeom prst="rect">
            <a:avLst/>
          </a:prstGeom>
          <a:noFill/>
        </p:spPr>
        <p:txBody>
          <a:bodyPr wrap="square" rtlCol="0">
            <a:spAutoFit/>
          </a:bodyPr>
          <a:lstStyle/>
          <a:p>
            <a:r>
              <a:rPr lang="en-US" sz="2200" dirty="0">
                <a:solidFill>
                  <a:srgbClr val="00A7CF"/>
                </a:solidFill>
                <a:latin typeface="+mj-lt"/>
              </a:rPr>
              <a:t>Explanation</a:t>
            </a:r>
          </a:p>
        </p:txBody>
      </p:sp>
      <p:sp>
        <p:nvSpPr>
          <p:cNvPr id="3" name="Rectangle 2">
            <a:extLst>
              <a:ext uri="{FF2B5EF4-FFF2-40B4-BE49-F238E27FC236}">
                <a16:creationId xmlns:a16="http://schemas.microsoft.com/office/drawing/2014/main" id="{C2AD67E6-F748-1442-B67D-A8F249B9736C}"/>
              </a:ext>
            </a:extLst>
          </p:cNvPr>
          <p:cNvSpPr/>
          <p:nvPr/>
        </p:nvSpPr>
        <p:spPr>
          <a:xfrm>
            <a:off x="1142580" y="4681784"/>
            <a:ext cx="5923115" cy="307777"/>
          </a:xfrm>
          <a:prstGeom prst="rect">
            <a:avLst/>
          </a:prstGeom>
        </p:spPr>
        <p:txBody>
          <a:bodyPr wrap="square">
            <a:spAutoFit/>
          </a:bodyPr>
          <a:lstStyle/>
          <a:p>
            <a:r>
              <a:rPr lang="pl-PL" sz="1400" dirty="0" err="1">
                <a:solidFill>
                  <a:srgbClr val="999999"/>
                </a:solidFill>
                <a:latin typeface="Guardian"/>
              </a:rPr>
              <a:t>Sources</a:t>
            </a:r>
            <a:r>
              <a:rPr lang="pl-PL" sz="1400" dirty="0">
                <a:solidFill>
                  <a:srgbClr val="999999"/>
                </a:solidFill>
                <a:latin typeface="Guardian"/>
              </a:rPr>
              <a:t>: Marco </a:t>
            </a:r>
            <a:r>
              <a:rPr lang="pl-PL" sz="1400" dirty="0" err="1">
                <a:solidFill>
                  <a:srgbClr val="999999"/>
                </a:solidFill>
                <a:latin typeface="Guardian"/>
              </a:rPr>
              <a:t>Tulio</a:t>
            </a:r>
            <a:r>
              <a:rPr lang="pl-PL" sz="1400" dirty="0">
                <a:solidFill>
                  <a:srgbClr val="999999"/>
                </a:solidFill>
                <a:latin typeface="Guardian"/>
              </a:rPr>
              <a:t> Ribeiro, </a:t>
            </a:r>
            <a:r>
              <a:rPr lang="pt" sz="1400" dirty="0" err="1">
                <a:solidFill>
                  <a:srgbClr val="999999"/>
                </a:solidFill>
                <a:latin typeface="Guardian"/>
              </a:rPr>
              <a:t>Sameer</a:t>
            </a:r>
            <a:r>
              <a:rPr lang="pt" sz="1400" dirty="0">
                <a:solidFill>
                  <a:srgbClr val="999999"/>
                </a:solidFill>
                <a:latin typeface="Guardian"/>
              </a:rPr>
              <a:t> Singh, Carlos </a:t>
            </a:r>
            <a:r>
              <a:rPr lang="pt" sz="1400" dirty="0" err="1">
                <a:solidFill>
                  <a:srgbClr val="999999"/>
                </a:solidFill>
                <a:latin typeface="Guardian"/>
              </a:rPr>
              <a:t>Guestrin</a:t>
            </a:r>
            <a:endParaRPr lang="en-US" sz="1400" dirty="0">
              <a:solidFill>
                <a:srgbClr val="999999"/>
              </a:solidFill>
              <a:latin typeface="Guardian"/>
            </a:endParaRPr>
          </a:p>
        </p:txBody>
      </p:sp>
      <p:pic>
        <p:nvPicPr>
          <p:cNvPr id="9" name="Picture 8">
            <a:extLst>
              <a:ext uri="{FF2B5EF4-FFF2-40B4-BE49-F238E27FC236}">
                <a16:creationId xmlns:a16="http://schemas.microsoft.com/office/drawing/2014/main" id="{5F2F13C4-0F60-824D-8E60-E32CE73E2E04}"/>
              </a:ext>
            </a:extLst>
          </p:cNvPr>
          <p:cNvPicPr>
            <a:picLocks noChangeAspect="1"/>
          </p:cNvPicPr>
          <p:nvPr/>
        </p:nvPicPr>
        <p:blipFill>
          <a:blip r:embed="rId3"/>
          <a:stretch>
            <a:fillRect/>
          </a:stretch>
        </p:blipFill>
        <p:spPr>
          <a:xfrm>
            <a:off x="1142580" y="1371600"/>
            <a:ext cx="6502058" cy="3101279"/>
          </a:xfrm>
          <a:prstGeom prst="rect">
            <a:avLst/>
          </a:prstGeom>
        </p:spPr>
      </p:pic>
    </p:spTree>
    <p:extLst>
      <p:ext uri="{BB962C8B-B14F-4D97-AF65-F5344CB8AC3E}">
        <p14:creationId xmlns:p14="http://schemas.microsoft.com/office/powerpoint/2010/main" val="366945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43C5EC-6B02-834F-99AC-7BC9FD364C5F}"/>
              </a:ext>
            </a:extLst>
          </p:cNvPr>
          <p:cNvSpPr>
            <a:spLocks noGrp="1"/>
          </p:cNvSpPr>
          <p:nvPr>
            <p:ph type="title"/>
          </p:nvPr>
        </p:nvSpPr>
        <p:spPr>
          <a:xfrm>
            <a:off x="304801" y="231648"/>
            <a:ext cx="8508999" cy="1219200"/>
          </a:xfrm>
        </p:spPr>
        <p:txBody>
          <a:bodyPr/>
          <a:lstStyle/>
          <a:p>
            <a:r>
              <a:rPr lang="en-US" dirty="0"/>
              <a:t>Wolf or Husky?</a:t>
            </a:r>
          </a:p>
        </p:txBody>
      </p:sp>
      <p:sp>
        <p:nvSpPr>
          <p:cNvPr id="6" name="Rectangle 5">
            <a:extLst>
              <a:ext uri="{FF2B5EF4-FFF2-40B4-BE49-F238E27FC236}">
                <a16:creationId xmlns:a16="http://schemas.microsoft.com/office/drawing/2014/main" id="{8C2F0234-AB06-9F4F-96C9-9780BAF8D491}"/>
              </a:ext>
            </a:extLst>
          </p:cNvPr>
          <p:cNvSpPr/>
          <p:nvPr/>
        </p:nvSpPr>
        <p:spPr>
          <a:xfrm>
            <a:off x="304801" y="3270250"/>
            <a:ext cx="5923115" cy="307777"/>
          </a:xfrm>
          <a:prstGeom prst="rect">
            <a:avLst/>
          </a:prstGeom>
        </p:spPr>
        <p:txBody>
          <a:bodyPr wrap="square">
            <a:spAutoFit/>
          </a:bodyPr>
          <a:lstStyle/>
          <a:p>
            <a:r>
              <a:rPr lang="pl-PL" sz="1400" dirty="0" err="1">
                <a:solidFill>
                  <a:srgbClr val="999999"/>
                </a:solidFill>
                <a:latin typeface="Guardian"/>
              </a:rPr>
              <a:t>Sources</a:t>
            </a:r>
            <a:r>
              <a:rPr lang="pl-PL" sz="1400" dirty="0">
                <a:solidFill>
                  <a:srgbClr val="999999"/>
                </a:solidFill>
                <a:latin typeface="Guardian"/>
              </a:rPr>
              <a:t>: Marco </a:t>
            </a:r>
            <a:r>
              <a:rPr lang="pl-PL" sz="1400" dirty="0" err="1">
                <a:solidFill>
                  <a:srgbClr val="999999"/>
                </a:solidFill>
                <a:latin typeface="Guardian"/>
              </a:rPr>
              <a:t>Tulio</a:t>
            </a:r>
            <a:r>
              <a:rPr lang="pl-PL" sz="1400" dirty="0">
                <a:solidFill>
                  <a:srgbClr val="999999"/>
                </a:solidFill>
                <a:latin typeface="Guardian"/>
              </a:rPr>
              <a:t> Ribeiro</a:t>
            </a:r>
            <a:endParaRPr lang="en-US" sz="1400" dirty="0">
              <a:solidFill>
                <a:srgbClr val="999999"/>
              </a:solidFill>
              <a:latin typeface="Guardian"/>
            </a:endParaRPr>
          </a:p>
        </p:txBody>
      </p:sp>
      <p:pic>
        <p:nvPicPr>
          <p:cNvPr id="2" name="Picture 1">
            <a:extLst>
              <a:ext uri="{FF2B5EF4-FFF2-40B4-BE49-F238E27FC236}">
                <a16:creationId xmlns:a16="http://schemas.microsoft.com/office/drawing/2014/main" id="{E4309214-9DD7-944F-A246-A47BDDA3C667}"/>
              </a:ext>
            </a:extLst>
          </p:cNvPr>
          <p:cNvPicPr>
            <a:picLocks noChangeAspect="1"/>
          </p:cNvPicPr>
          <p:nvPr/>
        </p:nvPicPr>
        <p:blipFill>
          <a:blip r:embed="rId3"/>
          <a:stretch>
            <a:fillRect/>
          </a:stretch>
        </p:blipFill>
        <p:spPr>
          <a:xfrm>
            <a:off x="60125" y="1016725"/>
            <a:ext cx="9093200" cy="2311400"/>
          </a:xfrm>
          <a:prstGeom prst="rect">
            <a:avLst/>
          </a:prstGeom>
        </p:spPr>
      </p:pic>
      <p:cxnSp>
        <p:nvCxnSpPr>
          <p:cNvPr id="7" name="Straight Arrow Connector 6">
            <a:extLst>
              <a:ext uri="{FF2B5EF4-FFF2-40B4-BE49-F238E27FC236}">
                <a16:creationId xmlns:a16="http://schemas.microsoft.com/office/drawing/2014/main" id="{08032989-EF3F-BF44-9921-3E5BF362126B}"/>
              </a:ext>
            </a:extLst>
          </p:cNvPr>
          <p:cNvCxnSpPr>
            <a:cxnSpLocks/>
          </p:cNvCxnSpPr>
          <p:nvPr/>
        </p:nvCxnSpPr>
        <p:spPr>
          <a:xfrm flipH="1" flipV="1">
            <a:off x="5212080" y="3328125"/>
            <a:ext cx="0" cy="6480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B79187A-6B67-E846-B60B-C9320E55105B}"/>
              </a:ext>
            </a:extLst>
          </p:cNvPr>
          <p:cNvSpPr txBox="1"/>
          <p:nvPr/>
        </p:nvSpPr>
        <p:spPr>
          <a:xfrm>
            <a:off x="2251621" y="4020058"/>
            <a:ext cx="5923114" cy="923330"/>
          </a:xfrm>
          <a:prstGeom prst="rect">
            <a:avLst/>
          </a:prstGeom>
          <a:noFill/>
        </p:spPr>
        <p:txBody>
          <a:bodyPr wrap="square" rtlCol="0">
            <a:spAutoFit/>
          </a:bodyPr>
          <a:lstStyle/>
          <a:p>
            <a:pPr algn="ctr">
              <a:defRPr/>
            </a:pPr>
            <a:r>
              <a:rPr lang="en-US" sz="2000" dirty="0">
                <a:solidFill>
                  <a:srgbClr val="FF0000"/>
                </a:solidFill>
              </a:rPr>
              <a:t>Only one mistake!</a:t>
            </a:r>
          </a:p>
          <a:p>
            <a:pPr algn="ctr">
              <a:defRPr/>
            </a:pPr>
            <a:r>
              <a:rPr lang="en-US" sz="2000" b="1" dirty="0">
                <a:latin typeface="Helvetica Neue" panose="02000503000000020004" pitchFamily="2" charset="0"/>
                <a:ea typeface="Helvetica Neue" panose="02000503000000020004" pitchFamily="2" charset="0"/>
                <a:cs typeface="Helvetica Neue" panose="02000503000000020004" pitchFamily="2" charset="0"/>
              </a:rPr>
              <a:t>Can we trust this model?</a:t>
            </a:r>
          </a:p>
          <a:p>
            <a:pPr marL="800100" lvl="1" indent="-342900">
              <a:buFont typeface="Arial" panose="020B0604020202020204" pitchFamily="34" charset="0"/>
              <a:buChar char="•"/>
              <a:defRPr/>
            </a:pP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432792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E43C5EC-6B02-834F-99AC-7BC9FD364C5F}"/>
              </a:ext>
            </a:extLst>
          </p:cNvPr>
          <p:cNvSpPr>
            <a:spLocks noGrp="1"/>
          </p:cNvSpPr>
          <p:nvPr>
            <p:ph type="title"/>
          </p:nvPr>
        </p:nvSpPr>
        <p:spPr>
          <a:xfrm>
            <a:off x="304801" y="231648"/>
            <a:ext cx="8508999" cy="1219200"/>
          </a:xfrm>
        </p:spPr>
        <p:txBody>
          <a:bodyPr/>
          <a:lstStyle/>
          <a:p>
            <a:r>
              <a:rPr lang="en-US" dirty="0"/>
              <a:t>Perfect Snow Detector!</a:t>
            </a:r>
          </a:p>
        </p:txBody>
      </p:sp>
      <p:sp>
        <p:nvSpPr>
          <p:cNvPr id="6" name="Rectangle 5">
            <a:extLst>
              <a:ext uri="{FF2B5EF4-FFF2-40B4-BE49-F238E27FC236}">
                <a16:creationId xmlns:a16="http://schemas.microsoft.com/office/drawing/2014/main" id="{8C2F0234-AB06-9F4F-96C9-9780BAF8D491}"/>
              </a:ext>
            </a:extLst>
          </p:cNvPr>
          <p:cNvSpPr/>
          <p:nvPr/>
        </p:nvSpPr>
        <p:spPr>
          <a:xfrm>
            <a:off x="848811" y="4547325"/>
            <a:ext cx="5923115" cy="307777"/>
          </a:xfrm>
          <a:prstGeom prst="rect">
            <a:avLst/>
          </a:prstGeom>
        </p:spPr>
        <p:txBody>
          <a:bodyPr wrap="square">
            <a:spAutoFit/>
          </a:bodyPr>
          <a:lstStyle/>
          <a:p>
            <a:r>
              <a:rPr lang="pl-PL" sz="1400" dirty="0" err="1">
                <a:solidFill>
                  <a:srgbClr val="999999"/>
                </a:solidFill>
                <a:latin typeface="Guardian"/>
              </a:rPr>
              <a:t>Sources</a:t>
            </a:r>
            <a:r>
              <a:rPr lang="pl-PL" sz="1400" dirty="0">
                <a:solidFill>
                  <a:srgbClr val="999999"/>
                </a:solidFill>
                <a:latin typeface="Guardian"/>
              </a:rPr>
              <a:t>: Marco </a:t>
            </a:r>
            <a:r>
              <a:rPr lang="pl-PL" sz="1400" dirty="0" err="1">
                <a:solidFill>
                  <a:srgbClr val="999999"/>
                </a:solidFill>
                <a:latin typeface="Guardian"/>
              </a:rPr>
              <a:t>Tulio</a:t>
            </a:r>
            <a:r>
              <a:rPr lang="pl-PL" sz="1400" dirty="0">
                <a:solidFill>
                  <a:srgbClr val="999999"/>
                </a:solidFill>
                <a:latin typeface="Guardian"/>
              </a:rPr>
              <a:t> Ribeiro</a:t>
            </a:r>
            <a:endParaRPr lang="en-US" sz="1400" dirty="0">
              <a:solidFill>
                <a:srgbClr val="999999"/>
              </a:solidFill>
              <a:latin typeface="Guardian"/>
            </a:endParaRPr>
          </a:p>
        </p:txBody>
      </p:sp>
      <p:pic>
        <p:nvPicPr>
          <p:cNvPr id="5" name="Picture 4" descr="Screen Shot 2016-02-02 at 1.22.59 PM.png">
            <a:extLst>
              <a:ext uri="{FF2B5EF4-FFF2-40B4-BE49-F238E27FC236}">
                <a16:creationId xmlns:a16="http://schemas.microsoft.com/office/drawing/2014/main" id="{930581B5-7829-ED4F-8A09-B1FAB9980E63}"/>
              </a:ext>
            </a:extLst>
          </p:cNvPr>
          <p:cNvPicPr>
            <a:picLocks noChangeAspect="1"/>
          </p:cNvPicPr>
          <p:nvPr/>
        </p:nvPicPr>
        <p:blipFill rotWithShape="1">
          <a:blip r:embed="rId3">
            <a:extLst>
              <a:ext uri="{28A0092B-C50C-407E-A947-70E740481C1C}">
                <a14:useLocalDpi xmlns:a14="http://schemas.microsoft.com/office/drawing/2010/main" val="0"/>
              </a:ext>
            </a:extLst>
          </a:blip>
          <a:srcRect r="40105"/>
          <a:stretch/>
        </p:blipFill>
        <p:spPr>
          <a:xfrm>
            <a:off x="891251" y="676019"/>
            <a:ext cx="7153153" cy="3899160"/>
          </a:xfrm>
          <a:prstGeom prst="rect">
            <a:avLst/>
          </a:prstGeom>
        </p:spPr>
      </p:pic>
    </p:spTree>
    <p:extLst>
      <p:ext uri="{BB962C8B-B14F-4D97-AF65-F5344CB8AC3E}">
        <p14:creationId xmlns:p14="http://schemas.microsoft.com/office/powerpoint/2010/main" val="2859375084"/>
      </p:ext>
    </p:extLst>
  </p:cSld>
  <p:clrMapOvr>
    <a:masterClrMapping/>
  </p:clrMapOvr>
</p:sld>
</file>

<file path=ppt/theme/theme1.xml><?xml version="1.0" encoding="utf-8"?>
<a:theme xmlns:a="http://schemas.openxmlformats.org/drawingml/2006/main" name="SC_Shanghai_template_16x9">
  <a:themeElements>
    <a:clrScheme name="SC_Shanghai_template_16x9 3">
      <a:dk1>
        <a:srgbClr val="000000"/>
      </a:dk1>
      <a:lt1>
        <a:srgbClr val="FFFFFF"/>
      </a:lt1>
      <a:dk2>
        <a:srgbClr val="00B2EF"/>
      </a:dk2>
      <a:lt2>
        <a:srgbClr val="808080"/>
      </a:lt2>
      <a:accent1>
        <a:srgbClr val="00B0DA"/>
      </a:accent1>
      <a:accent2>
        <a:srgbClr val="00A6A0"/>
      </a:accent2>
      <a:accent3>
        <a:srgbClr val="FFFFFF"/>
      </a:accent3>
      <a:accent4>
        <a:srgbClr val="000000"/>
      </a:accent4>
      <a:accent5>
        <a:srgbClr val="AAD4EA"/>
      </a:accent5>
      <a:accent6>
        <a:srgbClr val="009691"/>
      </a:accent6>
      <a:hlink>
        <a:srgbClr val="8CC63F"/>
      </a:hlink>
      <a:folHlink>
        <a:srgbClr val="83D1F5"/>
      </a:folHlink>
    </a:clrScheme>
    <a:fontScheme name="SC_Shanghai_template_16x9">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a:solidFill>
              <a:schemeClr val="bg1"/>
            </a:solidFill>
          </a:defRPr>
        </a:defPPr>
      </a:lstStyle>
    </a:txDef>
  </a:objectDefaults>
  <a:extraClrSchemeLst>
    <a:extraClrScheme>
      <a:clrScheme name="SC_Shanghai_template_16x9 1">
        <a:dk1>
          <a:srgbClr val="000000"/>
        </a:dk1>
        <a:lt1>
          <a:srgbClr val="FFFFFF"/>
        </a:lt1>
        <a:dk2>
          <a:srgbClr val="000000"/>
        </a:dk2>
        <a:lt2>
          <a:srgbClr val="808080"/>
        </a:lt2>
        <a:accent1>
          <a:srgbClr val="00B3EF"/>
        </a:accent1>
        <a:accent2>
          <a:srgbClr val="71BFC5"/>
        </a:accent2>
        <a:accent3>
          <a:srgbClr val="FFFFFF"/>
        </a:accent3>
        <a:accent4>
          <a:srgbClr val="000000"/>
        </a:accent4>
        <a:accent5>
          <a:srgbClr val="AAD6F6"/>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C_Shanghai_template_16x9 2">
        <a:dk1>
          <a:srgbClr val="808080"/>
        </a:dk1>
        <a:lt1>
          <a:srgbClr val="FFFFFF"/>
        </a:lt1>
        <a:dk2>
          <a:srgbClr val="003F69"/>
        </a:dk2>
        <a:lt2>
          <a:srgbClr val="00B2EF"/>
        </a:lt2>
        <a:accent1>
          <a:srgbClr val="00B0DA"/>
        </a:accent1>
        <a:accent2>
          <a:srgbClr val="00A6A0"/>
        </a:accent2>
        <a:accent3>
          <a:srgbClr val="AAAFB9"/>
        </a:accent3>
        <a:accent4>
          <a:srgbClr val="DADADA"/>
        </a:accent4>
        <a:accent5>
          <a:srgbClr val="AAD4EA"/>
        </a:accent5>
        <a:accent6>
          <a:srgbClr val="009691"/>
        </a:accent6>
        <a:hlink>
          <a:srgbClr val="8CC63F"/>
        </a:hlink>
        <a:folHlink>
          <a:srgbClr val="83D1F5"/>
        </a:folHlink>
      </a:clrScheme>
      <a:clrMap bg1="dk2" tx1="lt1" bg2="dk1" tx2="lt2" accent1="accent1" accent2="accent2" accent3="accent3" accent4="accent4" accent5="accent5" accent6="accent6" hlink="hlink" folHlink="folHlink"/>
    </a:extraClrScheme>
    <a:extraClrScheme>
      <a:clrScheme name="SC_Shanghai_template_16x9 3">
        <a:dk1>
          <a:srgbClr val="000000"/>
        </a:dk1>
        <a:lt1>
          <a:srgbClr val="FFFFFF"/>
        </a:lt1>
        <a:dk2>
          <a:srgbClr val="00B2EF"/>
        </a:dk2>
        <a:lt2>
          <a:srgbClr val="808080"/>
        </a:lt2>
        <a:accent1>
          <a:srgbClr val="00B0DA"/>
        </a:accent1>
        <a:accent2>
          <a:srgbClr val="00A6A0"/>
        </a:accent2>
        <a:accent3>
          <a:srgbClr val="FFFFFF"/>
        </a:accent3>
        <a:accent4>
          <a:srgbClr val="000000"/>
        </a:accent4>
        <a:accent5>
          <a:srgbClr val="AAD4EA"/>
        </a:accent5>
        <a:accent6>
          <a:srgbClr val="009691"/>
        </a:accent6>
        <a:hlink>
          <a:srgbClr val="8CC63F"/>
        </a:hlink>
        <a:folHlink>
          <a:srgbClr val="83D1F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BEB5598B-8518-BF45-AB25-3CE83108514A}"/>
    </a:ext>
  </a:extLst>
</a:theme>
</file>

<file path=ppt/theme/theme3.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BEB5598B-8518-BF45-AB25-3CE8310851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164875</TotalTime>
  <Words>3352</Words>
  <Application>Microsoft Macintosh PowerPoint</Application>
  <PresentationFormat>On-screen Show (16:9)</PresentationFormat>
  <Paragraphs>408</Paragraphs>
  <Slides>28</Slides>
  <Notes>21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28</vt:i4>
      </vt:variant>
    </vt:vector>
  </HeadingPairs>
  <TitlesOfParts>
    <vt:vector size="45" baseType="lpstr">
      <vt:lpstr>Arial</vt:lpstr>
      <vt:lpstr>Ayuthaya</vt:lpstr>
      <vt:lpstr>Calibri</vt:lpstr>
      <vt:lpstr>Calibri Light</vt:lpstr>
      <vt:lpstr>Guardian</vt:lpstr>
      <vt:lpstr>Helvetica</vt:lpstr>
      <vt:lpstr>Helvetica Light</vt:lpstr>
      <vt:lpstr>Helvetica Neue</vt:lpstr>
      <vt:lpstr>Helvetica Neue Light</vt:lpstr>
      <vt:lpstr>Helvetica Neue Thin</vt:lpstr>
      <vt:lpstr>IBM Plex Mono Light</vt:lpstr>
      <vt:lpstr>IBM Plex Sans</vt:lpstr>
      <vt:lpstr>System Font Regular</vt:lpstr>
      <vt:lpstr>Wingdings</vt:lpstr>
      <vt:lpstr>SC_Shanghai_template_16x9</vt:lpstr>
      <vt:lpstr>gry_background_2017</vt:lpstr>
      <vt:lpstr>1_gry_background_2017</vt:lpstr>
      <vt:lpstr>PowerPoint Presentation</vt:lpstr>
      <vt:lpstr>PowerPoint Presentation</vt:lpstr>
      <vt:lpstr>PowerPoint Presentation</vt:lpstr>
      <vt:lpstr>PowerPoint Presentation</vt:lpstr>
      <vt:lpstr>Even if it is accurate, what does it take to trust an AI decision? </vt:lpstr>
      <vt:lpstr>PowerPoint Presentation</vt:lpstr>
      <vt:lpstr>PowerPoint Presentation</vt:lpstr>
      <vt:lpstr>Wolf or Husky?</vt:lpstr>
      <vt:lpstr>Perfect Snow Detector!</vt:lpstr>
      <vt:lpstr>Features Importance</vt:lpstr>
      <vt:lpstr>PowerPoint Presentation</vt:lpstr>
      <vt:lpstr>Fooling Images </vt:lpstr>
      <vt:lpstr>Adversarial Attacks</vt:lpstr>
      <vt:lpstr>Evasion Attack - Digital and Physical World</vt:lpstr>
      <vt:lpstr>PowerPoint Presentation</vt:lpstr>
      <vt:lpstr>Bias Mitigation at Model Design Time  IBM Visual Recognition </vt:lpstr>
      <vt:lpstr>Bias Mitigation</vt:lpstr>
      <vt:lpstr>Watson OpenScale plus Watson Studio and WML Operationalize AI across the enterprise</vt:lpstr>
      <vt:lpstr>PowerPoint Presentation</vt:lpstr>
      <vt:lpstr>PowerPoint Presentation</vt:lpstr>
      <vt:lpstr>PowerPoint Presentation</vt:lpstr>
      <vt:lpstr>PowerPoint Presentation</vt:lpstr>
      <vt:lpstr>PowerPoint Presentation</vt:lpstr>
      <vt:lpstr>PowerPoint Presentation</vt:lpstr>
      <vt:lpstr>Watson OpenScale: Supported Model Types</vt:lpstr>
      <vt:lpstr>Watson OpenScale: Supported Frameworks</vt:lpstr>
      <vt:lpstr>Key wins in 2018</vt:lpstr>
      <vt:lpstr>Where to get content and help?</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Title Line Two</dc:title>
  <dc:subject/>
  <dc:creator>IT</dc:creator>
  <cp:keywords/>
  <dc:description/>
  <cp:lastModifiedBy>DANIEL RYSZKA</cp:lastModifiedBy>
  <cp:revision>2449</cp:revision>
  <cp:lastPrinted>2014-05-11T22:32:06Z</cp:lastPrinted>
  <dcterms:created xsi:type="dcterms:W3CDTF">2015-01-30T18:34:07Z</dcterms:created>
  <dcterms:modified xsi:type="dcterms:W3CDTF">2019-03-06T08:18:21Z</dcterms:modified>
  <cp:category/>
</cp:coreProperties>
</file>